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10287000" cx="18288000"/>
  <p:notesSz cx="6858000" cy="9144000"/>
  <p:embeddedFontLst>
    <p:embeddedFont>
      <p:font typeface="Roboto Serif"/>
      <p:regular r:id="rId23"/>
      <p:bold r:id="rId24"/>
      <p:italic r:id="rId25"/>
      <p:boldItalic r:id="rId26"/>
    </p:embeddedFont>
    <p:embeddedFont>
      <p:font typeface="Lato"/>
      <p:regular r:id="rId27"/>
      <p:bold r:id="rId28"/>
      <p:italic r:id="rId29"/>
      <p:boldItalic r:id="rId30"/>
    </p:embeddedFont>
    <p:embeddedFont>
      <p:font typeface="Bebas Neue"/>
      <p:regular r:id="rId31"/>
    </p:embeddedFont>
    <p:embeddedFont>
      <p:font typeface="Kaisei Decol"/>
      <p:regular r:id="rId32"/>
      <p:bold r:id="rId33"/>
    </p:embeddedFont>
    <p:embeddedFont>
      <p:font typeface="Karla"/>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8" roundtripDataSignature="AMtx7mj9MGVBMzfPtHxdT+Qmq67O0GcW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Serif-bold.fntdata"/><Relationship Id="rId23" Type="http://schemas.openxmlformats.org/officeDocument/2006/relationships/font" Target="fonts/RobotoSerif-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Serif-boldItalic.fntdata"/><Relationship Id="rId25" Type="http://schemas.openxmlformats.org/officeDocument/2006/relationships/font" Target="fonts/RobotoSerif-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ebasNeue-regular.fntdata"/><Relationship Id="rId30" Type="http://schemas.openxmlformats.org/officeDocument/2006/relationships/font" Target="fonts/Lato-boldItalic.fntdata"/><Relationship Id="rId11" Type="http://schemas.openxmlformats.org/officeDocument/2006/relationships/slide" Target="slides/slide5.xml"/><Relationship Id="rId33" Type="http://schemas.openxmlformats.org/officeDocument/2006/relationships/font" Target="fonts/KaiseiDecol-bold.fntdata"/><Relationship Id="rId10" Type="http://schemas.openxmlformats.org/officeDocument/2006/relationships/slide" Target="slides/slide4.xml"/><Relationship Id="rId32" Type="http://schemas.openxmlformats.org/officeDocument/2006/relationships/font" Target="fonts/KaiseiDecol-regular.fntdata"/><Relationship Id="rId13" Type="http://schemas.openxmlformats.org/officeDocument/2006/relationships/slide" Target="slides/slide7.xml"/><Relationship Id="rId35" Type="http://schemas.openxmlformats.org/officeDocument/2006/relationships/font" Target="fonts/Karla-bold.fntdata"/><Relationship Id="rId12" Type="http://schemas.openxmlformats.org/officeDocument/2006/relationships/slide" Target="slides/slide6.xml"/><Relationship Id="rId34" Type="http://schemas.openxmlformats.org/officeDocument/2006/relationships/font" Target="fonts/Karla-regular.fntdata"/><Relationship Id="rId15" Type="http://schemas.openxmlformats.org/officeDocument/2006/relationships/slide" Target="slides/slide9.xml"/><Relationship Id="rId37" Type="http://schemas.openxmlformats.org/officeDocument/2006/relationships/font" Target="fonts/Karla-boldItalic.fntdata"/><Relationship Id="rId14" Type="http://schemas.openxmlformats.org/officeDocument/2006/relationships/slide" Target="slides/slide8.xml"/><Relationship Id="rId36" Type="http://schemas.openxmlformats.org/officeDocument/2006/relationships/font" Target="fonts/Karla-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b09652797b_3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3b09652797b_3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a933aa99fd_0_16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67" name="Google Shape;367;g3a933aa99fd_0_16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68" name="Google Shape;368;g3a933aa99fd_0_160: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3a933aa99fd_0_16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Hoofdstuk 1 beschrijft de visie en principes van gemeentelijke opvang.</a:t>
            </a:r>
            <a:endParaRPr/>
          </a:p>
          <a:p>
            <a:pPr indent="0" lvl="0" marL="0" rtl="0" algn="l">
              <a:lnSpc>
                <a:spcPct val="100000"/>
              </a:lnSpc>
              <a:spcBef>
                <a:spcPts val="0"/>
              </a:spcBef>
              <a:spcAft>
                <a:spcPts val="0"/>
              </a:spcAft>
              <a:buSzPts val="1400"/>
              <a:buNone/>
            </a:pPr>
            <a:r>
              <a:rPr lang="en-US"/>
              <a:t>• Hoofdstuk 2 vertaalt dit naar een heldere taakverdeling gemeente–COA</a:t>
            </a:r>
            <a:endParaRPr/>
          </a:p>
          <a:p>
            <a:pPr indent="0" lvl="0" marL="0" rtl="0" algn="l">
              <a:lnSpc>
                <a:spcPct val="100000"/>
              </a:lnSpc>
              <a:spcBef>
                <a:spcPts val="0"/>
              </a:spcBef>
              <a:spcAft>
                <a:spcPts val="0"/>
              </a:spcAft>
              <a:buSzPts val="1400"/>
              <a:buNone/>
            </a:pPr>
            <a:r>
              <a:rPr lang="en-US"/>
              <a:t>• Hoofdstuk 3 t/m 6 gaan over de uitvoering: instroom, begeleiding, zorg,</a:t>
            </a:r>
            <a:endParaRPr/>
          </a:p>
          <a:p>
            <a:pPr indent="0" lvl="0" marL="0" rtl="0" algn="l">
              <a:lnSpc>
                <a:spcPct val="100000"/>
              </a:lnSpc>
              <a:spcBef>
                <a:spcPts val="0"/>
              </a:spcBef>
              <a:spcAft>
                <a:spcPts val="0"/>
              </a:spcAft>
              <a:buSzPts val="1400"/>
              <a:buNone/>
            </a:pPr>
            <a:r>
              <a:rPr lang="en-US"/>
              <a:t>veiligheid, participatie.</a:t>
            </a:r>
            <a:endParaRPr/>
          </a:p>
          <a:p>
            <a:pPr indent="0" lvl="0" marL="0" rtl="0" algn="l">
              <a:lnSpc>
                <a:spcPct val="100000"/>
              </a:lnSpc>
              <a:spcBef>
                <a:spcPts val="0"/>
              </a:spcBef>
              <a:spcAft>
                <a:spcPts val="0"/>
              </a:spcAft>
              <a:buSzPts val="1400"/>
              <a:buNone/>
            </a:pPr>
            <a:r>
              <a:rPr lang="en-US"/>
              <a:t>• Hoofdstuk 7 en 8 gaan over uitstromen, huisvesting en communicatie.</a:t>
            </a:r>
            <a:endParaRPr/>
          </a:p>
          <a:p>
            <a:pPr indent="0" lvl="0" marL="0" rtl="0" algn="l">
              <a:lnSpc>
                <a:spcPct val="100000"/>
              </a:lnSpc>
              <a:spcBef>
                <a:spcPts val="0"/>
              </a:spcBef>
              <a:spcAft>
                <a:spcPts val="0"/>
              </a:spcAft>
              <a:buSzPts val="1400"/>
              <a:buNone/>
            </a:pPr>
            <a:r>
              <a:rPr lang="en-US"/>
              <a:t>• Hoofdstuk 9 laat zien hoe je het voorgaande borgt en monitort.</a:t>
            </a:r>
            <a:endParaRPr/>
          </a:p>
        </p:txBody>
      </p:sp>
      <p:sp>
        <p:nvSpPr>
          <p:cNvPr id="370" name="Google Shape;370;g3a933aa99fd_0_160: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71" name="Google Shape;371;g3a933aa99fd_0_16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a933aa99fd_0_176: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g3a933aa99fd_0_176: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a933aa99fd_0_27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87" name="Google Shape;487;g3a933aa99fd_0_27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488" name="Google Shape;488;g3a933aa99fd_0_278: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g3a933aa99fd_0_278: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Hoofdstuk 1 beschrijft de visie en principes van gemeentelijke opvang.</a:t>
            </a:r>
            <a:endParaRPr/>
          </a:p>
          <a:p>
            <a:pPr indent="0" lvl="0" marL="0" rtl="0" algn="l">
              <a:lnSpc>
                <a:spcPct val="100000"/>
              </a:lnSpc>
              <a:spcBef>
                <a:spcPts val="0"/>
              </a:spcBef>
              <a:spcAft>
                <a:spcPts val="0"/>
              </a:spcAft>
              <a:buSzPts val="1400"/>
              <a:buNone/>
            </a:pPr>
            <a:r>
              <a:rPr lang="en-US"/>
              <a:t>• Hoofdstuk 2 vertaalt dit naar een heldere taakverdeling gemeente–COA</a:t>
            </a:r>
            <a:endParaRPr/>
          </a:p>
          <a:p>
            <a:pPr indent="0" lvl="0" marL="0" rtl="0" algn="l">
              <a:lnSpc>
                <a:spcPct val="100000"/>
              </a:lnSpc>
              <a:spcBef>
                <a:spcPts val="0"/>
              </a:spcBef>
              <a:spcAft>
                <a:spcPts val="0"/>
              </a:spcAft>
              <a:buSzPts val="1400"/>
              <a:buNone/>
            </a:pPr>
            <a:r>
              <a:rPr lang="en-US"/>
              <a:t>• Hoofdstuk 3 t/m 6 gaan over de uitvoering: instroom, begeleiding, zorg,</a:t>
            </a:r>
            <a:endParaRPr/>
          </a:p>
          <a:p>
            <a:pPr indent="0" lvl="0" marL="0" rtl="0" algn="l">
              <a:lnSpc>
                <a:spcPct val="100000"/>
              </a:lnSpc>
              <a:spcBef>
                <a:spcPts val="0"/>
              </a:spcBef>
              <a:spcAft>
                <a:spcPts val="0"/>
              </a:spcAft>
              <a:buSzPts val="1400"/>
              <a:buNone/>
            </a:pPr>
            <a:r>
              <a:rPr lang="en-US"/>
              <a:t>veiligheid, participatie.</a:t>
            </a:r>
            <a:endParaRPr/>
          </a:p>
          <a:p>
            <a:pPr indent="0" lvl="0" marL="0" rtl="0" algn="l">
              <a:lnSpc>
                <a:spcPct val="100000"/>
              </a:lnSpc>
              <a:spcBef>
                <a:spcPts val="0"/>
              </a:spcBef>
              <a:spcAft>
                <a:spcPts val="0"/>
              </a:spcAft>
              <a:buSzPts val="1400"/>
              <a:buNone/>
            </a:pPr>
            <a:r>
              <a:rPr lang="en-US"/>
              <a:t>• Hoofdstuk 7 en 8 gaan over uitstromen, huisvesting en communicatie.</a:t>
            </a:r>
            <a:endParaRPr/>
          </a:p>
          <a:p>
            <a:pPr indent="0" lvl="0" marL="0" rtl="0" algn="l">
              <a:lnSpc>
                <a:spcPct val="100000"/>
              </a:lnSpc>
              <a:spcBef>
                <a:spcPts val="0"/>
              </a:spcBef>
              <a:spcAft>
                <a:spcPts val="0"/>
              </a:spcAft>
              <a:buSzPts val="1400"/>
              <a:buNone/>
            </a:pPr>
            <a:r>
              <a:rPr lang="en-US"/>
              <a:t>• Hoofdstuk 9 laat zien hoe je het voorgaande borgt en monitort.</a:t>
            </a:r>
            <a:endParaRPr/>
          </a:p>
        </p:txBody>
      </p:sp>
      <p:sp>
        <p:nvSpPr>
          <p:cNvPr id="490" name="Google Shape;490;g3a933aa99fd_0_278: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91" name="Google Shape;491;g3a933aa99fd_0_278: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a933aa99fd_0_29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4" name="Google Shape;504;g3a933aa99fd_0_294: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3a933aa99fd_0_40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0" name="Google Shape;600;g3a933aa99fd_0_405: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3a933aa99fd_0_38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51" name="Google Shape;651;g3a933aa99fd_0_38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52" name="Google Shape;652;g3a933aa99fd_0_389: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g3a933aa99fd_0_38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Hoofdstuk 1 beschrijft de visie en principes van gemeentelijke opvang.</a:t>
            </a:r>
            <a:endParaRPr/>
          </a:p>
          <a:p>
            <a:pPr indent="0" lvl="0" marL="0" rtl="0" algn="l">
              <a:lnSpc>
                <a:spcPct val="100000"/>
              </a:lnSpc>
              <a:spcBef>
                <a:spcPts val="0"/>
              </a:spcBef>
              <a:spcAft>
                <a:spcPts val="0"/>
              </a:spcAft>
              <a:buSzPts val="1400"/>
              <a:buNone/>
            </a:pPr>
            <a:r>
              <a:rPr lang="en-US"/>
              <a:t>• Hoofdstuk 2 vertaalt dit naar een heldere taakverdeling gemeente–COA</a:t>
            </a:r>
            <a:endParaRPr/>
          </a:p>
          <a:p>
            <a:pPr indent="0" lvl="0" marL="0" rtl="0" algn="l">
              <a:lnSpc>
                <a:spcPct val="100000"/>
              </a:lnSpc>
              <a:spcBef>
                <a:spcPts val="0"/>
              </a:spcBef>
              <a:spcAft>
                <a:spcPts val="0"/>
              </a:spcAft>
              <a:buSzPts val="1400"/>
              <a:buNone/>
            </a:pPr>
            <a:r>
              <a:rPr lang="en-US"/>
              <a:t>• Hoofdstuk 3 t/m 6 gaan over de uitvoering: instroom, begeleiding, zorg,</a:t>
            </a:r>
            <a:endParaRPr/>
          </a:p>
          <a:p>
            <a:pPr indent="0" lvl="0" marL="0" rtl="0" algn="l">
              <a:lnSpc>
                <a:spcPct val="100000"/>
              </a:lnSpc>
              <a:spcBef>
                <a:spcPts val="0"/>
              </a:spcBef>
              <a:spcAft>
                <a:spcPts val="0"/>
              </a:spcAft>
              <a:buSzPts val="1400"/>
              <a:buNone/>
            </a:pPr>
            <a:r>
              <a:rPr lang="en-US"/>
              <a:t>veiligheid, participatie.</a:t>
            </a:r>
            <a:endParaRPr/>
          </a:p>
          <a:p>
            <a:pPr indent="0" lvl="0" marL="0" rtl="0" algn="l">
              <a:lnSpc>
                <a:spcPct val="100000"/>
              </a:lnSpc>
              <a:spcBef>
                <a:spcPts val="0"/>
              </a:spcBef>
              <a:spcAft>
                <a:spcPts val="0"/>
              </a:spcAft>
              <a:buSzPts val="1400"/>
              <a:buNone/>
            </a:pPr>
            <a:r>
              <a:rPr lang="en-US"/>
              <a:t>• Hoofdstuk 7 en 8 gaan over uitstromen, huisvesting en communicatie.</a:t>
            </a:r>
            <a:endParaRPr/>
          </a:p>
          <a:p>
            <a:pPr indent="0" lvl="0" marL="0" rtl="0" algn="l">
              <a:lnSpc>
                <a:spcPct val="100000"/>
              </a:lnSpc>
              <a:spcBef>
                <a:spcPts val="0"/>
              </a:spcBef>
              <a:spcAft>
                <a:spcPts val="0"/>
              </a:spcAft>
              <a:buSzPts val="1400"/>
              <a:buNone/>
            </a:pPr>
            <a:r>
              <a:rPr lang="en-US"/>
              <a:t>• Hoofdstuk 9 laat zien hoe je het voorgaande borgt en monitort.</a:t>
            </a:r>
            <a:endParaRPr/>
          </a:p>
        </p:txBody>
      </p:sp>
      <p:sp>
        <p:nvSpPr>
          <p:cNvPr id="654" name="Google Shape;654;g3a933aa99fd_0_389: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55" name="Google Shape;655;g3a933aa99fd_0_389: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3b09652797b_0_1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8" name="Google Shape;668;g3b09652797b_0_19: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b09652797b_3_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67" name="Google Shape;167;g3b09652797b_3_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168" name="Google Shape;168;g3b09652797b_3_15: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3b09652797b_3_1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De DGO markeert</a:t>
            </a:r>
            <a:endParaRPr/>
          </a:p>
          <a:p>
            <a:pPr indent="0" lvl="0" marL="0" rtl="0" algn="l">
              <a:lnSpc>
                <a:spcPct val="100000"/>
              </a:lnSpc>
              <a:spcBef>
                <a:spcPts val="0"/>
              </a:spcBef>
              <a:spcAft>
                <a:spcPts val="0"/>
              </a:spcAft>
              <a:buSzPts val="1400"/>
              <a:buNone/>
            </a:pPr>
            <a:r>
              <a:rPr lang="en-US"/>
              <a:t>daarmee een omslag: opvang wordt niet langer gezien als tijdelijke (woon)voorziening,</a:t>
            </a:r>
            <a:endParaRPr/>
          </a:p>
          <a:p>
            <a:pPr indent="0" lvl="0" marL="0" rtl="0" algn="l">
              <a:lnSpc>
                <a:spcPct val="100000"/>
              </a:lnSpc>
              <a:spcBef>
                <a:spcPts val="0"/>
              </a:spcBef>
              <a:spcAft>
                <a:spcPts val="0"/>
              </a:spcAft>
              <a:buSzPts val="1400"/>
              <a:buNone/>
            </a:pPr>
            <a:r>
              <a:rPr lang="en-US"/>
              <a:t>maar als de eerste stap in integratie en participatie.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De visie sluit aan bij de VNG-doelstelling voor een duurzaam opvangsysteem: een stabiel</a:t>
            </a:r>
            <a:endParaRPr/>
          </a:p>
          <a:p>
            <a:pPr indent="0" lvl="0" marL="0" rtl="0" algn="l">
              <a:lnSpc>
                <a:spcPct val="100000"/>
              </a:lnSpc>
              <a:spcBef>
                <a:spcPts val="0"/>
              </a:spcBef>
              <a:spcAft>
                <a:spcPts val="0"/>
              </a:spcAft>
              <a:buSzPts val="1400"/>
              <a:buNone/>
            </a:pPr>
            <a:r>
              <a:rPr lang="en-US"/>
              <a:t>en humaan stelsel, structureel ingebed in gemeenten, waarin opvang, zorg, onderwijs,</a:t>
            </a:r>
            <a:endParaRPr/>
          </a:p>
          <a:p>
            <a:pPr indent="0" lvl="0" marL="0" rtl="0" algn="l">
              <a:lnSpc>
                <a:spcPct val="100000"/>
              </a:lnSpc>
              <a:spcBef>
                <a:spcPts val="0"/>
              </a:spcBef>
              <a:spcAft>
                <a:spcPts val="0"/>
              </a:spcAft>
              <a:buSzPts val="1400"/>
              <a:buNone/>
            </a:pPr>
            <a:r>
              <a:rPr lang="en-US"/>
              <a:t>werk en wonen één geheel vormen.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Duurzame Gemeentelijke Opvang (DGO).</a:t>
            </a:r>
            <a:endParaRPr/>
          </a:p>
          <a:p>
            <a:pPr indent="0" lvl="0" marL="0" rtl="0" algn="l">
              <a:lnSpc>
                <a:spcPct val="100000"/>
              </a:lnSpc>
              <a:spcBef>
                <a:spcPts val="0"/>
              </a:spcBef>
              <a:spcAft>
                <a:spcPts val="0"/>
              </a:spcAft>
              <a:buSzPts val="1400"/>
              <a:buNone/>
            </a:pPr>
            <a:r>
              <a:rPr lang="en-US"/>
              <a:t>De migratie- en opvangopgave vraagt om meer dan noodmaatregelen. Gemeenten en het</a:t>
            </a:r>
            <a:endParaRPr/>
          </a:p>
          <a:p>
            <a:pPr indent="0" lvl="0" marL="0" rtl="0" algn="l">
              <a:lnSpc>
                <a:spcPct val="100000"/>
              </a:lnSpc>
              <a:spcBef>
                <a:spcPts val="0"/>
              </a:spcBef>
              <a:spcAft>
                <a:spcPts val="0"/>
              </a:spcAft>
              <a:buSzPts val="1400"/>
              <a:buNone/>
            </a:pPr>
            <a:r>
              <a:rPr lang="en-US"/>
              <a:t>COA weten uit ervaring dat langdurige, lokaal ingebedde opvang beter werkt: bewoners</a:t>
            </a:r>
            <a:endParaRPr/>
          </a:p>
          <a:p>
            <a:pPr indent="0" lvl="0" marL="0" rtl="0" algn="l">
              <a:lnSpc>
                <a:spcPct val="100000"/>
              </a:lnSpc>
              <a:spcBef>
                <a:spcPts val="0"/>
              </a:spcBef>
              <a:spcAft>
                <a:spcPts val="0"/>
              </a:spcAft>
              <a:buSzPts val="1400"/>
              <a:buNone/>
            </a:pPr>
            <a:r>
              <a:rPr lang="en-US"/>
              <a:t>integreren sneller, er is minder overlast en de samenwerking met de omgeving wordt</a:t>
            </a:r>
            <a:endParaRPr/>
          </a:p>
          <a:p>
            <a:pPr indent="0" lvl="0" marL="0" rtl="0" algn="l">
              <a:lnSpc>
                <a:spcPct val="100000"/>
              </a:lnSpc>
              <a:spcBef>
                <a:spcPts val="0"/>
              </a:spcBef>
              <a:spcAft>
                <a:spcPts val="0"/>
              </a:spcAft>
              <a:buSzPts val="1400"/>
              <a:buNone/>
            </a:pPr>
            <a:r>
              <a:rPr lang="en-US"/>
              <a:t>sterker.</a:t>
            </a:r>
            <a:endParaRPr/>
          </a:p>
          <a:p>
            <a:pPr indent="0" lvl="0" marL="0" rtl="0" algn="l">
              <a:lnSpc>
                <a:spcPct val="100000"/>
              </a:lnSpc>
              <a:spcBef>
                <a:spcPts val="0"/>
              </a:spcBef>
              <a:spcAft>
                <a:spcPts val="0"/>
              </a:spcAft>
              <a:buSzPts val="1400"/>
              <a:buNone/>
            </a:pPr>
            <a:r>
              <a:rPr lang="en-US"/>
              <a:t>De DGO is ontstaan vanuit de gedeelde overtuiging dat opvang het beste werkt als die</a:t>
            </a:r>
            <a:endParaRPr/>
          </a:p>
          <a:p>
            <a:pPr indent="0" lvl="0" marL="0" rtl="0" algn="l">
              <a:lnSpc>
                <a:spcPct val="100000"/>
              </a:lnSpc>
              <a:spcBef>
                <a:spcPts val="0"/>
              </a:spcBef>
              <a:spcAft>
                <a:spcPts val="0"/>
              </a:spcAft>
              <a:buSzPts val="1400"/>
              <a:buNone/>
            </a:pPr>
            <a:r>
              <a:rPr lang="en-US"/>
              <a:t>dichtbij mensen wordt georganiseerd. Gemeenten bieden die nabijheid en kunnen in een</a:t>
            </a:r>
            <a:endParaRPr/>
          </a:p>
          <a:p>
            <a:pPr indent="0" lvl="0" marL="0" rtl="0" algn="l">
              <a:lnSpc>
                <a:spcPct val="100000"/>
              </a:lnSpc>
              <a:spcBef>
                <a:spcPts val="0"/>
              </a:spcBef>
              <a:spcAft>
                <a:spcPts val="0"/>
              </a:spcAft>
              <a:buSzPts val="1400"/>
              <a:buNone/>
            </a:pPr>
            <a:r>
              <a:rPr lang="en-US"/>
              <a:t>DGO opvang direct verbinden aan zorg, onderwijs, werk en welzijn. Het COA blijft</a:t>
            </a:r>
            <a:endParaRPr/>
          </a:p>
          <a:p>
            <a:pPr indent="0" lvl="0" marL="0" rtl="0" algn="l">
              <a:lnSpc>
                <a:spcPct val="100000"/>
              </a:lnSpc>
              <a:spcBef>
                <a:spcPts val="0"/>
              </a:spcBef>
              <a:spcAft>
                <a:spcPts val="0"/>
              </a:spcAft>
              <a:buSzPts val="1400"/>
              <a:buNone/>
            </a:pPr>
            <a:r>
              <a:rPr lang="en-US"/>
              <a:t>systeemverantwoordelijk en borgt de wettelijke kaders, kwaliteit en landelijke</a:t>
            </a:r>
            <a:endParaRPr/>
          </a:p>
          <a:p>
            <a:pPr indent="0" lvl="0" marL="0" rtl="0" algn="l">
              <a:lnSpc>
                <a:spcPct val="100000"/>
              </a:lnSpc>
              <a:spcBef>
                <a:spcPts val="0"/>
              </a:spcBef>
              <a:spcAft>
                <a:spcPts val="0"/>
              </a:spcAft>
              <a:buSzPts val="1400"/>
              <a:buNone/>
            </a:pPr>
            <a:r>
              <a:rPr lang="en-US"/>
              <a:t>samenhang. De VNG ondersteunt gemeenten bij de beleidsontwikkeling, kennisdeling en</a:t>
            </a:r>
            <a:endParaRPr/>
          </a:p>
          <a:p>
            <a:pPr indent="0" lvl="0" marL="0" rtl="0" algn="l">
              <a:lnSpc>
                <a:spcPct val="100000"/>
              </a:lnSpc>
              <a:spcBef>
                <a:spcPts val="0"/>
              </a:spcBef>
              <a:spcAft>
                <a:spcPts val="0"/>
              </a:spcAft>
              <a:buSzPts val="1400"/>
              <a:buNone/>
            </a:pPr>
            <a:r>
              <a:rPr lang="en-US"/>
              <a:t>doorvertaling naar een landelijk duurzaam opvangstelsel.</a:t>
            </a:r>
            <a:endParaRPr/>
          </a:p>
        </p:txBody>
      </p:sp>
      <p:sp>
        <p:nvSpPr>
          <p:cNvPr id="170" name="Google Shape;170;g3b09652797b_3_15: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71" name="Google Shape;171;g3b09652797b_3_15: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a933aa99fd_0_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81" name="Google Shape;181;g3a933aa99fd_0_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82" name="Google Shape;182;g3a933aa99fd_0_16: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3a933aa99fd_0_16: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84" name="Google Shape;184;g3a933aa99fd_0_16: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85" name="Google Shape;185;g3a933aa99fd_0_16: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a933aa99fd_0_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91" name="Google Shape;191;g3a933aa99fd_0_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92" name="Google Shape;192;g3a933aa99fd_0_6: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3a933aa99fd_0_6: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De DGO markeert</a:t>
            </a:r>
            <a:endParaRPr/>
          </a:p>
          <a:p>
            <a:pPr indent="0" lvl="0" marL="0" rtl="0" algn="l">
              <a:lnSpc>
                <a:spcPct val="100000"/>
              </a:lnSpc>
              <a:spcBef>
                <a:spcPts val="0"/>
              </a:spcBef>
              <a:spcAft>
                <a:spcPts val="0"/>
              </a:spcAft>
              <a:buSzPts val="1400"/>
              <a:buNone/>
            </a:pPr>
            <a:r>
              <a:rPr lang="en-US"/>
              <a:t>daarmee een omslag: opvang wordt niet langer gezien als tijdelijke (woon)voorziening,</a:t>
            </a:r>
            <a:endParaRPr/>
          </a:p>
          <a:p>
            <a:pPr indent="0" lvl="0" marL="0" rtl="0" algn="l">
              <a:lnSpc>
                <a:spcPct val="100000"/>
              </a:lnSpc>
              <a:spcBef>
                <a:spcPts val="0"/>
              </a:spcBef>
              <a:spcAft>
                <a:spcPts val="0"/>
              </a:spcAft>
              <a:buSzPts val="1400"/>
              <a:buNone/>
            </a:pPr>
            <a:r>
              <a:rPr lang="en-US"/>
              <a:t>maar als de eerste stap in integratie en participatie.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De visie sluit aan bij de VNG-doelstelling voor een duurzaam opvangsysteem: een stabiel</a:t>
            </a:r>
            <a:endParaRPr/>
          </a:p>
          <a:p>
            <a:pPr indent="0" lvl="0" marL="0" rtl="0" algn="l">
              <a:lnSpc>
                <a:spcPct val="100000"/>
              </a:lnSpc>
              <a:spcBef>
                <a:spcPts val="0"/>
              </a:spcBef>
              <a:spcAft>
                <a:spcPts val="0"/>
              </a:spcAft>
              <a:buSzPts val="1400"/>
              <a:buNone/>
            </a:pPr>
            <a:r>
              <a:rPr lang="en-US"/>
              <a:t>en humaan stelsel, structureel ingebed in gemeenten, waarin opvang, zorg, onderwijs,</a:t>
            </a:r>
            <a:endParaRPr/>
          </a:p>
          <a:p>
            <a:pPr indent="0" lvl="0" marL="0" rtl="0" algn="l">
              <a:lnSpc>
                <a:spcPct val="100000"/>
              </a:lnSpc>
              <a:spcBef>
                <a:spcPts val="0"/>
              </a:spcBef>
              <a:spcAft>
                <a:spcPts val="0"/>
              </a:spcAft>
              <a:buSzPts val="1400"/>
              <a:buNone/>
            </a:pPr>
            <a:r>
              <a:rPr lang="en-US"/>
              <a:t>werk en wonen één geheel vormen.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Duurzame Gemeentelijke Opvang (DGO).</a:t>
            </a:r>
            <a:endParaRPr/>
          </a:p>
          <a:p>
            <a:pPr indent="0" lvl="0" marL="0" rtl="0" algn="l">
              <a:lnSpc>
                <a:spcPct val="100000"/>
              </a:lnSpc>
              <a:spcBef>
                <a:spcPts val="0"/>
              </a:spcBef>
              <a:spcAft>
                <a:spcPts val="0"/>
              </a:spcAft>
              <a:buSzPts val="1400"/>
              <a:buNone/>
            </a:pPr>
            <a:r>
              <a:rPr lang="en-US"/>
              <a:t>De migratie- en opvangopgave vraagt om meer dan noodmaatregelen. Gemeenten en het</a:t>
            </a:r>
            <a:endParaRPr/>
          </a:p>
          <a:p>
            <a:pPr indent="0" lvl="0" marL="0" rtl="0" algn="l">
              <a:lnSpc>
                <a:spcPct val="100000"/>
              </a:lnSpc>
              <a:spcBef>
                <a:spcPts val="0"/>
              </a:spcBef>
              <a:spcAft>
                <a:spcPts val="0"/>
              </a:spcAft>
              <a:buSzPts val="1400"/>
              <a:buNone/>
            </a:pPr>
            <a:r>
              <a:rPr lang="en-US"/>
              <a:t>COA weten uit ervaring dat langdurige, lokaal ingebedde opvang beter werkt: bewoners</a:t>
            </a:r>
            <a:endParaRPr/>
          </a:p>
          <a:p>
            <a:pPr indent="0" lvl="0" marL="0" rtl="0" algn="l">
              <a:lnSpc>
                <a:spcPct val="100000"/>
              </a:lnSpc>
              <a:spcBef>
                <a:spcPts val="0"/>
              </a:spcBef>
              <a:spcAft>
                <a:spcPts val="0"/>
              </a:spcAft>
              <a:buSzPts val="1400"/>
              <a:buNone/>
            </a:pPr>
            <a:r>
              <a:rPr lang="en-US"/>
              <a:t>integreren sneller, er is minder overlast en de samenwerking met de omgeving wordt</a:t>
            </a:r>
            <a:endParaRPr/>
          </a:p>
          <a:p>
            <a:pPr indent="0" lvl="0" marL="0" rtl="0" algn="l">
              <a:lnSpc>
                <a:spcPct val="100000"/>
              </a:lnSpc>
              <a:spcBef>
                <a:spcPts val="0"/>
              </a:spcBef>
              <a:spcAft>
                <a:spcPts val="0"/>
              </a:spcAft>
              <a:buSzPts val="1400"/>
              <a:buNone/>
            </a:pPr>
            <a:r>
              <a:rPr lang="en-US"/>
              <a:t>sterker.</a:t>
            </a:r>
            <a:endParaRPr/>
          </a:p>
          <a:p>
            <a:pPr indent="0" lvl="0" marL="0" rtl="0" algn="l">
              <a:lnSpc>
                <a:spcPct val="100000"/>
              </a:lnSpc>
              <a:spcBef>
                <a:spcPts val="0"/>
              </a:spcBef>
              <a:spcAft>
                <a:spcPts val="0"/>
              </a:spcAft>
              <a:buSzPts val="1400"/>
              <a:buNone/>
            </a:pPr>
            <a:r>
              <a:rPr lang="en-US"/>
              <a:t>De DGO is ontstaan vanuit de gedeelde overtuiging dat opvang het beste werkt als die</a:t>
            </a:r>
            <a:endParaRPr/>
          </a:p>
          <a:p>
            <a:pPr indent="0" lvl="0" marL="0" rtl="0" algn="l">
              <a:lnSpc>
                <a:spcPct val="100000"/>
              </a:lnSpc>
              <a:spcBef>
                <a:spcPts val="0"/>
              </a:spcBef>
              <a:spcAft>
                <a:spcPts val="0"/>
              </a:spcAft>
              <a:buSzPts val="1400"/>
              <a:buNone/>
            </a:pPr>
            <a:r>
              <a:rPr lang="en-US"/>
              <a:t>dichtbij mensen wordt georganiseerd. Gemeenten bieden die nabijheid en kunnen in een</a:t>
            </a:r>
            <a:endParaRPr/>
          </a:p>
          <a:p>
            <a:pPr indent="0" lvl="0" marL="0" rtl="0" algn="l">
              <a:lnSpc>
                <a:spcPct val="100000"/>
              </a:lnSpc>
              <a:spcBef>
                <a:spcPts val="0"/>
              </a:spcBef>
              <a:spcAft>
                <a:spcPts val="0"/>
              </a:spcAft>
              <a:buSzPts val="1400"/>
              <a:buNone/>
            </a:pPr>
            <a:r>
              <a:rPr lang="en-US"/>
              <a:t>DGO opvang direct verbinden aan zorg, onderwijs, werk en welzijn. Het COA blijft</a:t>
            </a:r>
            <a:endParaRPr/>
          </a:p>
          <a:p>
            <a:pPr indent="0" lvl="0" marL="0" rtl="0" algn="l">
              <a:lnSpc>
                <a:spcPct val="100000"/>
              </a:lnSpc>
              <a:spcBef>
                <a:spcPts val="0"/>
              </a:spcBef>
              <a:spcAft>
                <a:spcPts val="0"/>
              </a:spcAft>
              <a:buSzPts val="1400"/>
              <a:buNone/>
            </a:pPr>
            <a:r>
              <a:rPr lang="en-US"/>
              <a:t>systeemverantwoordelijk en borgt de wettelijke kaders, kwaliteit en landelijke</a:t>
            </a:r>
            <a:endParaRPr/>
          </a:p>
          <a:p>
            <a:pPr indent="0" lvl="0" marL="0" rtl="0" algn="l">
              <a:lnSpc>
                <a:spcPct val="100000"/>
              </a:lnSpc>
              <a:spcBef>
                <a:spcPts val="0"/>
              </a:spcBef>
              <a:spcAft>
                <a:spcPts val="0"/>
              </a:spcAft>
              <a:buSzPts val="1400"/>
              <a:buNone/>
            </a:pPr>
            <a:r>
              <a:rPr lang="en-US"/>
              <a:t>samenhang. De VNG ondersteunt gemeenten bij de beleidsontwikkeling, kennisdeling en</a:t>
            </a:r>
            <a:endParaRPr/>
          </a:p>
          <a:p>
            <a:pPr indent="0" lvl="0" marL="0" rtl="0" algn="l">
              <a:lnSpc>
                <a:spcPct val="100000"/>
              </a:lnSpc>
              <a:spcBef>
                <a:spcPts val="0"/>
              </a:spcBef>
              <a:spcAft>
                <a:spcPts val="0"/>
              </a:spcAft>
              <a:buSzPts val="1400"/>
              <a:buNone/>
            </a:pPr>
            <a:r>
              <a:rPr lang="en-US"/>
              <a:t>doorvertaling naar een landelijk duurzaam opvangstelsel.</a:t>
            </a:r>
            <a:endParaRPr/>
          </a:p>
        </p:txBody>
      </p:sp>
      <p:sp>
        <p:nvSpPr>
          <p:cNvPr id="194" name="Google Shape;194;g3a933aa99fd_0_6: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95" name="Google Shape;195;g3a933aa99fd_0_6: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b0a4f77ac5_1_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01" name="Google Shape;201;g3b0a4f77ac5_1_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02" name="Google Shape;202;g3b0a4f77ac5_1_0: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3b0a4f77ac5_1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Gemeenten hebben een directe verantwoordelijkheid voor de opvang en integratie van</a:t>
            </a:r>
            <a:endParaRPr/>
          </a:p>
          <a:p>
            <a:pPr indent="0" lvl="0" marL="0" rtl="0" algn="l">
              <a:lnSpc>
                <a:spcPct val="100000"/>
              </a:lnSpc>
              <a:spcBef>
                <a:spcPts val="0"/>
              </a:spcBef>
              <a:spcAft>
                <a:spcPts val="0"/>
              </a:spcAft>
              <a:buSzPts val="1400"/>
              <a:buNone/>
            </a:pPr>
            <a:r>
              <a:rPr lang="en-US"/>
              <a:t>asielzoekers en statushouders. De Duurzame Gemeentelijke Opvang (DGO) biedt een</a:t>
            </a:r>
            <a:endParaRPr/>
          </a:p>
          <a:p>
            <a:pPr indent="0" lvl="0" marL="0" rtl="0" algn="l">
              <a:lnSpc>
                <a:spcPct val="100000"/>
              </a:lnSpc>
              <a:spcBef>
                <a:spcPts val="0"/>
              </a:spcBef>
              <a:spcAft>
                <a:spcPts val="0"/>
              </a:spcAft>
              <a:buSzPts val="1400"/>
              <a:buNone/>
            </a:pPr>
            <a:r>
              <a:rPr lang="en-US"/>
              <a:t>stabiel en uitvoerbaar model waarmee gemeenten deze taak in eigen regie kunnen</a:t>
            </a:r>
            <a:endParaRPr/>
          </a:p>
          <a:p>
            <a:pPr indent="0" lvl="0" marL="0" rtl="0" algn="l">
              <a:lnSpc>
                <a:spcPct val="100000"/>
              </a:lnSpc>
              <a:spcBef>
                <a:spcPts val="0"/>
              </a:spcBef>
              <a:spcAft>
                <a:spcPts val="0"/>
              </a:spcAft>
              <a:buSzPts val="1400"/>
              <a:buNone/>
            </a:pPr>
            <a:r>
              <a:rPr lang="en-US"/>
              <a:t>uitvoeren.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De DGO voldoet aan alle wettelijke eisen voor opvang, veiligheid en privacy.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1.5 Verwachte maatschappelijke effecten</a:t>
            </a:r>
            <a:endParaRPr/>
          </a:p>
          <a:p>
            <a:pPr indent="0" lvl="0" marL="0" rtl="0" algn="l">
              <a:lnSpc>
                <a:spcPct val="100000"/>
              </a:lnSpc>
              <a:spcBef>
                <a:spcPts val="0"/>
              </a:spcBef>
              <a:spcAft>
                <a:spcPts val="0"/>
              </a:spcAft>
              <a:buSzPts val="1400"/>
              <a:buNone/>
            </a:pPr>
            <a:r>
              <a:rPr lang="en-US"/>
              <a:t>De aanpak van de Duurzame Gemeentelijke Opvang (DGO) zal positieve effecten</a:t>
            </a:r>
            <a:endParaRPr/>
          </a:p>
          <a:p>
            <a:pPr indent="0" lvl="0" marL="0" rtl="0" algn="l">
              <a:lnSpc>
                <a:spcPct val="100000"/>
              </a:lnSpc>
              <a:spcBef>
                <a:spcPts val="0"/>
              </a:spcBef>
              <a:spcAft>
                <a:spcPts val="0"/>
              </a:spcAft>
              <a:buSzPts val="1400"/>
              <a:buNone/>
            </a:pPr>
            <a:r>
              <a:rPr lang="en-US"/>
              <a:t>hebben op bewoners, gemeenten en de samenleving en sluit aan bij wetenschappelijke</a:t>
            </a:r>
            <a:endParaRPr/>
          </a:p>
          <a:p>
            <a:pPr indent="0" lvl="0" marL="0" rtl="0" algn="l">
              <a:lnSpc>
                <a:spcPct val="100000"/>
              </a:lnSpc>
              <a:spcBef>
                <a:spcPts val="0"/>
              </a:spcBef>
              <a:spcAft>
                <a:spcPts val="0"/>
              </a:spcAft>
              <a:buSzPts val="1400"/>
              <a:buNone/>
            </a:pPr>
            <a:r>
              <a:rPr lang="en-US"/>
              <a:t>inzichten over stabiliteit, participatie en lokaal eigenaarschap als succesfactoren voor</a:t>
            </a:r>
            <a:endParaRPr/>
          </a:p>
          <a:p>
            <a:pPr indent="0" lvl="0" marL="0" rtl="0" algn="l">
              <a:lnSpc>
                <a:spcPct val="100000"/>
              </a:lnSpc>
              <a:spcBef>
                <a:spcPts val="0"/>
              </a:spcBef>
              <a:spcAft>
                <a:spcPts val="0"/>
              </a:spcAft>
              <a:buSzPts val="1400"/>
              <a:buNone/>
            </a:pPr>
            <a:r>
              <a:rPr lang="en-US"/>
              <a:t>integratie en leefbaarheid:</a:t>
            </a:r>
            <a:endParaRPr/>
          </a:p>
          <a:p>
            <a:pPr indent="0" lvl="0" marL="0" rtl="0" algn="l">
              <a:lnSpc>
                <a:spcPct val="100000"/>
              </a:lnSpc>
              <a:spcBef>
                <a:spcPts val="0"/>
              </a:spcBef>
              <a:spcAft>
                <a:spcPts val="0"/>
              </a:spcAft>
              <a:buSzPts val="1400"/>
              <a:buNone/>
            </a:pPr>
            <a:r>
              <a:rPr lang="en-US"/>
              <a:t>Snellere taalontwikkeling en arbeidsparticipatie</a:t>
            </a:r>
            <a:endParaRPr/>
          </a:p>
          <a:p>
            <a:pPr indent="0" lvl="0" marL="0" rtl="0" algn="l">
              <a:lnSpc>
                <a:spcPct val="100000"/>
              </a:lnSpc>
              <a:spcBef>
                <a:spcPts val="0"/>
              </a:spcBef>
              <a:spcAft>
                <a:spcPts val="0"/>
              </a:spcAft>
              <a:buSzPts val="1400"/>
              <a:buNone/>
            </a:pPr>
            <a:r>
              <a:rPr lang="en-US"/>
              <a:t>Recente onderzoeken van o.a. het SCP (2024), CBS (2023/2024), Platform31 (2024) en</a:t>
            </a:r>
            <a:endParaRPr/>
          </a:p>
          <a:p>
            <a:pPr indent="0" lvl="0" marL="0" rtl="0" algn="l">
              <a:lnSpc>
                <a:spcPct val="100000"/>
              </a:lnSpc>
              <a:spcBef>
                <a:spcPts val="0"/>
              </a:spcBef>
              <a:spcAft>
                <a:spcPts val="0"/>
              </a:spcAft>
              <a:buSzPts val="1400"/>
              <a:buNone/>
            </a:pPr>
            <a:r>
              <a:rPr lang="en-US"/>
              <a:t>de Adviesraad Migratie (2025) laten zien dat vroege toegang tot taalonderwijs en</a:t>
            </a:r>
            <a:endParaRPr/>
          </a:p>
          <a:p>
            <a:pPr indent="0" lvl="0" marL="0" rtl="0" algn="l">
              <a:lnSpc>
                <a:spcPct val="100000"/>
              </a:lnSpc>
              <a:spcBef>
                <a:spcPts val="0"/>
              </a:spcBef>
              <a:spcAft>
                <a:spcPts val="0"/>
              </a:spcAft>
              <a:buSzPts val="1400"/>
              <a:buNone/>
            </a:pPr>
            <a:r>
              <a:rPr lang="en-US"/>
              <a:t>participatieactiviteiten leidt tot snellere integratie en hogere arbeidsparticipatie. Wie</a:t>
            </a:r>
            <a:endParaRPr/>
          </a:p>
          <a:p>
            <a:pPr indent="0" lvl="0" marL="0" rtl="0" algn="l">
              <a:lnSpc>
                <a:spcPct val="100000"/>
              </a:lnSpc>
              <a:spcBef>
                <a:spcPts val="0"/>
              </a:spcBef>
              <a:spcAft>
                <a:spcPts val="0"/>
              </a:spcAft>
              <a:buSzPts val="1400"/>
              <a:buNone/>
            </a:pPr>
            <a:r>
              <a:rPr lang="en-US"/>
              <a:t>vanaf dag één kan meedoen, bouwt sneller sociale netwerken en economische</a:t>
            </a:r>
            <a:endParaRPr/>
          </a:p>
          <a:p>
            <a:pPr indent="0" lvl="0" marL="0" rtl="0" algn="l">
              <a:lnSpc>
                <a:spcPct val="100000"/>
              </a:lnSpc>
              <a:spcBef>
                <a:spcPts val="0"/>
              </a:spcBef>
              <a:spcAft>
                <a:spcPts val="0"/>
              </a:spcAft>
              <a:buSzPts val="1400"/>
              <a:buNone/>
            </a:pPr>
            <a:r>
              <a:rPr lang="en-US"/>
              <a:t>zelfstandigheid op. De DGO vertaalt deze inzichten in de praktijk door taal, participatie</a:t>
            </a:r>
            <a:endParaRPr/>
          </a:p>
          <a:p>
            <a:pPr indent="0" lvl="0" marL="0" rtl="0" algn="l">
              <a:lnSpc>
                <a:spcPct val="100000"/>
              </a:lnSpc>
              <a:spcBef>
                <a:spcPts val="0"/>
              </a:spcBef>
              <a:spcAft>
                <a:spcPts val="0"/>
              </a:spcAft>
              <a:buSzPts val="1400"/>
              <a:buNone/>
            </a:pPr>
            <a:r>
              <a:rPr lang="en-US"/>
              <a:t>en werk vanaf het eerste opvangmoment te verbinden.</a:t>
            </a:r>
            <a:endParaRPr/>
          </a:p>
          <a:p>
            <a:pPr indent="0" lvl="0" marL="0" rtl="0" algn="l">
              <a:lnSpc>
                <a:spcPct val="100000"/>
              </a:lnSpc>
              <a:spcBef>
                <a:spcPts val="0"/>
              </a:spcBef>
              <a:spcAft>
                <a:spcPts val="0"/>
              </a:spcAft>
              <a:buSzPts val="1400"/>
              <a:buNone/>
            </a:pPr>
            <a:r>
              <a:rPr lang="en-US"/>
              <a:t>Betere mentale stabiliteit en gezondheid</a:t>
            </a:r>
            <a:endParaRPr/>
          </a:p>
          <a:p>
            <a:pPr indent="0" lvl="0" marL="0" rtl="0" algn="l">
              <a:lnSpc>
                <a:spcPct val="100000"/>
              </a:lnSpc>
              <a:spcBef>
                <a:spcPts val="0"/>
              </a:spcBef>
              <a:spcAft>
                <a:spcPts val="0"/>
              </a:spcAft>
              <a:buSzPts val="1400"/>
              <a:buNone/>
            </a:pPr>
            <a:r>
              <a:rPr lang="en-US"/>
              <a:t>Recente onderzoeken van o.a. Pharos (2023), het Trimbos-instituut (2024) en UNHCR</a:t>
            </a:r>
            <a:endParaRPr/>
          </a:p>
          <a:p>
            <a:pPr indent="0" lvl="0" marL="0" rtl="0" algn="l">
              <a:lnSpc>
                <a:spcPct val="100000"/>
              </a:lnSpc>
              <a:spcBef>
                <a:spcPts val="0"/>
              </a:spcBef>
              <a:spcAft>
                <a:spcPts val="0"/>
              </a:spcAft>
              <a:buSzPts val="1400"/>
              <a:buNone/>
            </a:pPr>
            <a:r>
              <a:rPr lang="en-US"/>
              <a:t>(2023) bevestigen dat continuïteit in verblijf en begeleiding stress vermindert en mentale</a:t>
            </a:r>
            <a:endParaRPr/>
          </a:p>
          <a:p>
            <a:pPr indent="0" lvl="0" marL="0" rtl="0" algn="l">
              <a:lnSpc>
                <a:spcPct val="100000"/>
              </a:lnSpc>
              <a:spcBef>
                <a:spcPts val="0"/>
              </a:spcBef>
              <a:spcAft>
                <a:spcPts val="0"/>
              </a:spcAft>
              <a:buSzPts val="1400"/>
              <a:buNone/>
            </a:pPr>
            <a:r>
              <a:rPr lang="en-US"/>
              <a:t>veerkracht versterkt. Herhaalde verhuizingen en onzekerheid vergroten daarentegen het</a:t>
            </a:r>
            <a:endParaRPr/>
          </a:p>
          <a:p>
            <a:pPr indent="0" lvl="0" marL="0" rtl="0" algn="l">
              <a:lnSpc>
                <a:spcPct val="100000"/>
              </a:lnSpc>
              <a:spcBef>
                <a:spcPts val="0"/>
              </a:spcBef>
              <a:spcAft>
                <a:spcPts val="0"/>
              </a:spcAft>
              <a:buSzPts val="1400"/>
              <a:buNone/>
            </a:pPr>
            <a:r>
              <a:rPr lang="en-US"/>
              <a:t>risico op angst- en depressieve klachten. De DGO bevordert juist stabiliteit, nabijheid en</a:t>
            </a:r>
            <a:endParaRPr/>
          </a:p>
          <a:p>
            <a:pPr indent="0" lvl="0" marL="0" rtl="0" algn="l">
              <a:lnSpc>
                <a:spcPct val="100000"/>
              </a:lnSpc>
              <a:spcBef>
                <a:spcPts val="0"/>
              </a:spcBef>
              <a:spcAft>
                <a:spcPts val="0"/>
              </a:spcAft>
              <a:buSzPts val="1400"/>
              <a:buNone/>
            </a:pPr>
            <a:r>
              <a:rPr lang="en-US"/>
              <a:t>vaste begeleiding, waardoor bewoners zich veiliger voelen en preventieve zorg beter</a:t>
            </a:r>
            <a:endParaRPr/>
          </a:p>
          <a:p>
            <a:pPr indent="0" lvl="0" marL="0" rtl="0" algn="l">
              <a:lnSpc>
                <a:spcPct val="100000"/>
              </a:lnSpc>
              <a:spcBef>
                <a:spcPts val="0"/>
              </a:spcBef>
              <a:spcAft>
                <a:spcPts val="0"/>
              </a:spcAft>
              <a:buSzPts val="1400"/>
              <a:buNone/>
            </a:pPr>
            <a:r>
              <a:rPr lang="en-US"/>
              <a:t>aansluit.</a:t>
            </a:r>
            <a:endParaRPr/>
          </a:p>
          <a:p>
            <a:pPr indent="0" lvl="0" marL="0" rtl="0" algn="l">
              <a:lnSpc>
                <a:spcPct val="100000"/>
              </a:lnSpc>
              <a:spcBef>
                <a:spcPts val="0"/>
              </a:spcBef>
              <a:spcAft>
                <a:spcPts val="0"/>
              </a:spcAft>
              <a:buSzPts val="1400"/>
              <a:buNone/>
            </a:pPr>
            <a:r>
              <a:rPr lang="en-US"/>
              <a:t>Lagere maatschappelijke kosten</a:t>
            </a:r>
            <a:endParaRPr/>
          </a:p>
          <a:p>
            <a:pPr indent="0" lvl="0" marL="0" rtl="0" algn="l">
              <a:lnSpc>
                <a:spcPct val="100000"/>
              </a:lnSpc>
              <a:spcBef>
                <a:spcPts val="0"/>
              </a:spcBef>
              <a:spcAft>
                <a:spcPts val="0"/>
              </a:spcAft>
              <a:buSzPts val="1400"/>
              <a:buNone/>
            </a:pPr>
            <a:r>
              <a:rPr lang="en-US"/>
              <a:t>Lokale participatieprogramma’s leiden tot kortere opvangduur, minder beroep op</a:t>
            </a:r>
            <a:endParaRPr/>
          </a:p>
          <a:p>
            <a:pPr indent="0" lvl="0" marL="0" rtl="0" algn="l">
              <a:lnSpc>
                <a:spcPct val="100000"/>
              </a:lnSpc>
              <a:spcBef>
                <a:spcPts val="0"/>
              </a:spcBef>
              <a:spcAft>
                <a:spcPts val="0"/>
              </a:spcAft>
              <a:buSzPts val="1400"/>
              <a:buNone/>
            </a:pPr>
            <a:r>
              <a:rPr lang="en-US"/>
              <a:t>hulpverlening en lagere beheerskosten (KIS, 2022). Door lokaal eigenaarschap en</a:t>
            </a:r>
            <a:endParaRPr/>
          </a:p>
          <a:p>
            <a:pPr indent="0" lvl="0" marL="0" rtl="0" algn="l">
              <a:lnSpc>
                <a:spcPct val="100000"/>
              </a:lnSpc>
              <a:spcBef>
                <a:spcPts val="0"/>
              </a:spcBef>
              <a:spcAft>
                <a:spcPts val="0"/>
              </a:spcAft>
              <a:buSzPts val="1400"/>
              <a:buNone/>
            </a:pPr>
            <a:r>
              <a:rPr lang="en-US"/>
              <a:t>integrale aansturing kunnen middelen doelmatiger worden ingezet. De DGO benut deze</a:t>
            </a:r>
            <a:endParaRPr/>
          </a:p>
          <a:p>
            <a:pPr indent="0" lvl="0" marL="0" rtl="0" algn="l">
              <a:lnSpc>
                <a:spcPct val="100000"/>
              </a:lnSpc>
              <a:spcBef>
                <a:spcPts val="0"/>
              </a:spcBef>
              <a:spcAft>
                <a:spcPts val="0"/>
              </a:spcAft>
              <a:buSzPts val="1400"/>
              <a:buNone/>
            </a:pPr>
            <a:r>
              <a:rPr lang="en-US"/>
              <a:t>efficiëntie door gemeentelijke regie te combineren met landelijke kwaliteitskaders.</a:t>
            </a:r>
            <a:endParaRPr/>
          </a:p>
          <a:p>
            <a:pPr indent="0" lvl="0" marL="0" rtl="0" algn="l">
              <a:lnSpc>
                <a:spcPct val="100000"/>
              </a:lnSpc>
              <a:spcBef>
                <a:spcPts val="0"/>
              </a:spcBef>
              <a:spcAft>
                <a:spcPts val="0"/>
              </a:spcAft>
              <a:buSzPts val="1400"/>
              <a:buNone/>
            </a:pPr>
            <a:r>
              <a:rPr lang="en-US"/>
              <a:t>Groter lokaal draagvlak en sociale cohesie</a:t>
            </a:r>
            <a:endParaRPr/>
          </a:p>
          <a:p>
            <a:pPr indent="0" lvl="0" marL="0" rtl="0" algn="l">
              <a:lnSpc>
                <a:spcPct val="100000"/>
              </a:lnSpc>
              <a:spcBef>
                <a:spcPts val="0"/>
              </a:spcBef>
              <a:spcAft>
                <a:spcPts val="0"/>
              </a:spcAft>
              <a:buSzPts val="1400"/>
              <a:buNone/>
            </a:pPr>
            <a:r>
              <a:rPr lang="en-US"/>
              <a:t>Zichtbare, kleinschalige en betrokken opvangvormen versterken begrip en vertrouwen</a:t>
            </a:r>
            <a:endParaRPr/>
          </a:p>
          <a:p>
            <a:pPr indent="0" lvl="0" marL="0" rtl="0" algn="l">
              <a:lnSpc>
                <a:spcPct val="100000"/>
              </a:lnSpc>
              <a:spcBef>
                <a:spcPts val="0"/>
              </a:spcBef>
              <a:spcAft>
                <a:spcPts val="0"/>
              </a:spcAft>
              <a:buSzPts val="1400"/>
              <a:buNone/>
            </a:pPr>
            <a:r>
              <a:rPr lang="en-US"/>
              <a:t>tussen inwoners en nieuwkomers (WRR, 2021). Transparante communicatie en</a:t>
            </a:r>
            <a:endParaRPr/>
          </a:p>
          <a:p>
            <a:pPr indent="0" lvl="0" marL="0" rtl="0" algn="l">
              <a:lnSpc>
                <a:spcPct val="100000"/>
              </a:lnSpc>
              <a:spcBef>
                <a:spcPts val="0"/>
              </a:spcBef>
              <a:spcAft>
                <a:spcPts val="0"/>
              </a:spcAft>
              <a:buSzPts val="1400"/>
              <a:buNone/>
            </a:pPr>
            <a:r>
              <a:rPr lang="en-US"/>
              <a:t>gezamenlijke activiteiten dragen bij aan sociale cohesie (SCP, 2023). De DGO borgt dit</a:t>
            </a:r>
            <a:endParaRPr/>
          </a:p>
          <a:p>
            <a:pPr indent="0" lvl="0" marL="0" rtl="0" algn="l">
              <a:lnSpc>
                <a:spcPct val="100000"/>
              </a:lnSpc>
              <a:spcBef>
                <a:spcPts val="0"/>
              </a:spcBef>
              <a:spcAft>
                <a:spcPts val="0"/>
              </a:spcAft>
              <a:buSzPts val="1400"/>
              <a:buNone/>
            </a:pPr>
            <a:r>
              <a:rPr lang="en-US"/>
              <a:t>door buurtbetrokkenheid structureel onderdeel te maken van het opvangproces.</a:t>
            </a:r>
            <a:endParaRPr/>
          </a:p>
          <a:p>
            <a:pPr indent="0" lvl="0" marL="0" rtl="0" algn="l">
              <a:lnSpc>
                <a:spcPct val="100000"/>
              </a:lnSpc>
              <a:spcBef>
                <a:spcPts val="0"/>
              </a:spcBef>
              <a:spcAft>
                <a:spcPts val="0"/>
              </a:spcAft>
              <a:buSzPts val="1400"/>
              <a:buNone/>
            </a:pPr>
            <a:r>
              <a:rPr lang="en-US"/>
              <a:t>Sterkere regionale samenwerking en kennisopbouw</a:t>
            </a:r>
            <a:endParaRPr/>
          </a:p>
          <a:p>
            <a:pPr indent="0" lvl="0" marL="0" rtl="0" algn="l">
              <a:lnSpc>
                <a:spcPct val="100000"/>
              </a:lnSpc>
              <a:spcBef>
                <a:spcPts val="0"/>
              </a:spcBef>
              <a:spcAft>
                <a:spcPts val="0"/>
              </a:spcAft>
              <a:buSzPts val="1400"/>
              <a:buNone/>
            </a:pPr>
            <a:r>
              <a:rPr lang="en-US"/>
              <a:t>Regionale samenwerking tussen gemeenten, COA en maatschappelijke partners is</a:t>
            </a:r>
            <a:endParaRPr/>
          </a:p>
          <a:p>
            <a:pPr indent="0" lvl="0" marL="0" rtl="0" algn="l">
              <a:lnSpc>
                <a:spcPct val="100000"/>
              </a:lnSpc>
              <a:spcBef>
                <a:spcPts val="0"/>
              </a:spcBef>
              <a:spcAft>
                <a:spcPts val="0"/>
              </a:spcAft>
              <a:buSzPts val="1400"/>
              <a:buNone/>
            </a:pPr>
            <a:r>
              <a:rPr lang="en-US"/>
              <a:t>essentieel voor duurzame opvangcapaciteit (VNG &amp;amp; Universiteit Utrecht, 2023). 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9</a:t>
            </a:r>
            <a:endParaRPr/>
          </a:p>
          <a:p>
            <a:pPr indent="0" lvl="0" marL="0" rtl="0" algn="l">
              <a:lnSpc>
                <a:spcPct val="100000"/>
              </a:lnSpc>
              <a:spcBef>
                <a:spcPts val="0"/>
              </a:spcBef>
              <a:spcAft>
                <a:spcPts val="0"/>
              </a:spcAft>
              <a:buSzPts val="1400"/>
              <a:buNone/>
            </a:pPr>
            <a:r>
              <a:rPr lang="en-US"/>
              <a:t>DGO versterkt deze samenwerking via gezamenlijke leertrajecten, kennisdeling en</a:t>
            </a:r>
            <a:endParaRPr/>
          </a:p>
          <a:p>
            <a:pPr indent="0" lvl="0" marL="0" rtl="0" algn="l">
              <a:lnSpc>
                <a:spcPct val="100000"/>
              </a:lnSpc>
              <a:spcBef>
                <a:spcPts val="0"/>
              </a:spcBef>
              <a:spcAft>
                <a:spcPts val="0"/>
              </a:spcAft>
              <a:buSzPts val="1400"/>
              <a:buNone/>
            </a:pPr>
            <a:r>
              <a:rPr lang="en-US"/>
              <a:t>afstemming op regionale arbeids- en huisvestingsopgaven.</a:t>
            </a:r>
            <a:endParaRPr/>
          </a:p>
          <a:p>
            <a:pPr indent="0" lvl="0" marL="0" rtl="0" algn="l">
              <a:lnSpc>
                <a:spcPct val="100000"/>
              </a:lnSpc>
              <a:spcBef>
                <a:spcPts val="0"/>
              </a:spcBef>
              <a:spcAft>
                <a:spcPts val="0"/>
              </a:spcAft>
              <a:buSzPts val="1400"/>
              <a:buNone/>
            </a:pPr>
            <a:r>
              <a:rPr lang="en-US"/>
              <a:t>Toekomstgerichte integratieketen</a:t>
            </a:r>
            <a:endParaRPr/>
          </a:p>
          <a:p>
            <a:pPr indent="0" lvl="0" marL="0" rtl="0" algn="l">
              <a:lnSpc>
                <a:spcPct val="100000"/>
              </a:lnSpc>
              <a:spcBef>
                <a:spcPts val="0"/>
              </a:spcBef>
              <a:spcAft>
                <a:spcPts val="0"/>
              </a:spcAft>
              <a:buSzPts val="1400"/>
              <a:buNone/>
            </a:pPr>
            <a:r>
              <a:rPr lang="en-US"/>
              <a:t>Een integrale benadering van opvang, participatie en huisvesting leidt tot duurzamere</a:t>
            </a:r>
            <a:endParaRPr/>
          </a:p>
          <a:p>
            <a:pPr indent="0" lvl="0" marL="0" rtl="0" algn="l">
              <a:lnSpc>
                <a:spcPct val="100000"/>
              </a:lnSpc>
              <a:spcBef>
                <a:spcPts val="0"/>
              </a:spcBef>
              <a:spcAft>
                <a:spcPts val="0"/>
              </a:spcAft>
              <a:buSzPts val="1400"/>
              <a:buNone/>
            </a:pPr>
            <a:r>
              <a:rPr lang="en-US"/>
              <a:t>integratie (SCP, 2022). De DGO operationaliseert dit door opvang en inburgering als één</a:t>
            </a:r>
            <a:endParaRPr/>
          </a:p>
          <a:p>
            <a:pPr indent="0" lvl="0" marL="0" rtl="0" algn="l">
              <a:lnSpc>
                <a:spcPct val="100000"/>
              </a:lnSpc>
              <a:spcBef>
                <a:spcPts val="0"/>
              </a:spcBef>
              <a:spcAft>
                <a:spcPts val="0"/>
              </a:spcAft>
              <a:buSzPts val="1400"/>
              <a:buNone/>
            </a:pPr>
            <a:r>
              <a:rPr lang="en-US"/>
              <a:t>doorlopende keten te benaderen, in lijn met de Wet Inburgering 2021 en de VNG-visie</a:t>
            </a:r>
            <a:endParaRPr/>
          </a:p>
          <a:p>
            <a:pPr indent="0" lvl="0" marL="0" rtl="0" algn="l">
              <a:lnSpc>
                <a:spcPct val="100000"/>
              </a:lnSpc>
              <a:spcBef>
                <a:spcPts val="0"/>
              </a:spcBef>
              <a:spcAft>
                <a:spcPts val="0"/>
              </a:spcAft>
              <a:buSzPts val="1400"/>
              <a:buNone/>
            </a:pPr>
            <a:r>
              <a:rPr lang="en-US"/>
              <a:t>Van opvang tot meedoen (2023).</a:t>
            </a:r>
            <a:endParaRPr/>
          </a:p>
        </p:txBody>
      </p:sp>
      <p:sp>
        <p:nvSpPr>
          <p:cNvPr id="204" name="Google Shape;204;g3b0a4f77ac5_1_0: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05" name="Google Shape;205;g3b0a4f77ac5_1_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b0a4f77ac5_1_9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25" name="Google Shape;225;g3b0a4f77ac5_1_9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26" name="Google Shape;226;g3b0a4f77ac5_1_98: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3b0a4f77ac5_1_98: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Gemeenten hebben een directe verantwoordelijkheid voor de opvang en integratie van</a:t>
            </a:r>
            <a:endParaRPr/>
          </a:p>
          <a:p>
            <a:pPr indent="0" lvl="0" marL="0" rtl="0" algn="l">
              <a:lnSpc>
                <a:spcPct val="100000"/>
              </a:lnSpc>
              <a:spcBef>
                <a:spcPts val="0"/>
              </a:spcBef>
              <a:spcAft>
                <a:spcPts val="0"/>
              </a:spcAft>
              <a:buSzPts val="1400"/>
              <a:buNone/>
            </a:pPr>
            <a:r>
              <a:rPr lang="en-US"/>
              <a:t>asielzoekers en statushouders. De Duurzame Gemeentelijke Opvang (DGO) biedt een</a:t>
            </a:r>
            <a:endParaRPr/>
          </a:p>
          <a:p>
            <a:pPr indent="0" lvl="0" marL="0" rtl="0" algn="l">
              <a:lnSpc>
                <a:spcPct val="100000"/>
              </a:lnSpc>
              <a:spcBef>
                <a:spcPts val="0"/>
              </a:spcBef>
              <a:spcAft>
                <a:spcPts val="0"/>
              </a:spcAft>
              <a:buSzPts val="1400"/>
              <a:buNone/>
            </a:pPr>
            <a:r>
              <a:rPr lang="en-US"/>
              <a:t>stabiel en uitvoerbaar model waarmee gemeenten deze taak in eigen regie kunnen</a:t>
            </a:r>
            <a:endParaRPr/>
          </a:p>
          <a:p>
            <a:pPr indent="0" lvl="0" marL="0" rtl="0" algn="l">
              <a:lnSpc>
                <a:spcPct val="100000"/>
              </a:lnSpc>
              <a:spcBef>
                <a:spcPts val="0"/>
              </a:spcBef>
              <a:spcAft>
                <a:spcPts val="0"/>
              </a:spcAft>
              <a:buSzPts val="1400"/>
              <a:buNone/>
            </a:pPr>
            <a:r>
              <a:rPr lang="en-US"/>
              <a:t>uitvoeren.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De DGO voldoet aan alle wettelijke eisen voor opvang, veiligheid en privacy.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1.5 Verwachte maatschappelijke effecten</a:t>
            </a:r>
            <a:endParaRPr/>
          </a:p>
          <a:p>
            <a:pPr indent="0" lvl="0" marL="0" rtl="0" algn="l">
              <a:lnSpc>
                <a:spcPct val="100000"/>
              </a:lnSpc>
              <a:spcBef>
                <a:spcPts val="0"/>
              </a:spcBef>
              <a:spcAft>
                <a:spcPts val="0"/>
              </a:spcAft>
              <a:buSzPts val="1400"/>
              <a:buNone/>
            </a:pPr>
            <a:r>
              <a:rPr lang="en-US"/>
              <a:t>De aanpak van de Duurzame Gemeentelijke Opvang (DGO) zal positieve effecten</a:t>
            </a:r>
            <a:endParaRPr/>
          </a:p>
          <a:p>
            <a:pPr indent="0" lvl="0" marL="0" rtl="0" algn="l">
              <a:lnSpc>
                <a:spcPct val="100000"/>
              </a:lnSpc>
              <a:spcBef>
                <a:spcPts val="0"/>
              </a:spcBef>
              <a:spcAft>
                <a:spcPts val="0"/>
              </a:spcAft>
              <a:buSzPts val="1400"/>
              <a:buNone/>
            </a:pPr>
            <a:r>
              <a:rPr lang="en-US"/>
              <a:t>hebben op bewoners, gemeenten en de samenleving en sluit aan bij wetenschappelijke</a:t>
            </a:r>
            <a:endParaRPr/>
          </a:p>
          <a:p>
            <a:pPr indent="0" lvl="0" marL="0" rtl="0" algn="l">
              <a:lnSpc>
                <a:spcPct val="100000"/>
              </a:lnSpc>
              <a:spcBef>
                <a:spcPts val="0"/>
              </a:spcBef>
              <a:spcAft>
                <a:spcPts val="0"/>
              </a:spcAft>
              <a:buSzPts val="1400"/>
              <a:buNone/>
            </a:pPr>
            <a:r>
              <a:rPr lang="en-US"/>
              <a:t>inzichten over stabiliteit, participatie en lokaal eigenaarschap als succesfactoren voor</a:t>
            </a:r>
            <a:endParaRPr/>
          </a:p>
          <a:p>
            <a:pPr indent="0" lvl="0" marL="0" rtl="0" algn="l">
              <a:lnSpc>
                <a:spcPct val="100000"/>
              </a:lnSpc>
              <a:spcBef>
                <a:spcPts val="0"/>
              </a:spcBef>
              <a:spcAft>
                <a:spcPts val="0"/>
              </a:spcAft>
              <a:buSzPts val="1400"/>
              <a:buNone/>
            </a:pPr>
            <a:r>
              <a:rPr lang="en-US"/>
              <a:t>integratie en leefbaarheid:</a:t>
            </a:r>
            <a:endParaRPr/>
          </a:p>
          <a:p>
            <a:pPr indent="0" lvl="0" marL="0" rtl="0" algn="l">
              <a:lnSpc>
                <a:spcPct val="100000"/>
              </a:lnSpc>
              <a:spcBef>
                <a:spcPts val="0"/>
              </a:spcBef>
              <a:spcAft>
                <a:spcPts val="0"/>
              </a:spcAft>
              <a:buSzPts val="1400"/>
              <a:buNone/>
            </a:pPr>
            <a:r>
              <a:rPr lang="en-US"/>
              <a:t>Snellere taalontwikkeling en arbeidsparticipatie</a:t>
            </a:r>
            <a:endParaRPr/>
          </a:p>
          <a:p>
            <a:pPr indent="0" lvl="0" marL="0" rtl="0" algn="l">
              <a:lnSpc>
                <a:spcPct val="100000"/>
              </a:lnSpc>
              <a:spcBef>
                <a:spcPts val="0"/>
              </a:spcBef>
              <a:spcAft>
                <a:spcPts val="0"/>
              </a:spcAft>
              <a:buSzPts val="1400"/>
              <a:buNone/>
            </a:pPr>
            <a:r>
              <a:rPr lang="en-US"/>
              <a:t>Recente onderzoeken van o.a. het SCP (2024), CBS (2023/2024), Platform31 (2024) en</a:t>
            </a:r>
            <a:endParaRPr/>
          </a:p>
          <a:p>
            <a:pPr indent="0" lvl="0" marL="0" rtl="0" algn="l">
              <a:lnSpc>
                <a:spcPct val="100000"/>
              </a:lnSpc>
              <a:spcBef>
                <a:spcPts val="0"/>
              </a:spcBef>
              <a:spcAft>
                <a:spcPts val="0"/>
              </a:spcAft>
              <a:buSzPts val="1400"/>
              <a:buNone/>
            </a:pPr>
            <a:r>
              <a:rPr lang="en-US"/>
              <a:t>de Adviesraad Migratie (2025) laten zien dat vroege toegang tot taalonderwijs en</a:t>
            </a:r>
            <a:endParaRPr/>
          </a:p>
          <a:p>
            <a:pPr indent="0" lvl="0" marL="0" rtl="0" algn="l">
              <a:lnSpc>
                <a:spcPct val="100000"/>
              </a:lnSpc>
              <a:spcBef>
                <a:spcPts val="0"/>
              </a:spcBef>
              <a:spcAft>
                <a:spcPts val="0"/>
              </a:spcAft>
              <a:buSzPts val="1400"/>
              <a:buNone/>
            </a:pPr>
            <a:r>
              <a:rPr lang="en-US"/>
              <a:t>participatieactiviteiten leidt tot snellere integratie en hogere arbeidsparticipatie. Wie</a:t>
            </a:r>
            <a:endParaRPr/>
          </a:p>
          <a:p>
            <a:pPr indent="0" lvl="0" marL="0" rtl="0" algn="l">
              <a:lnSpc>
                <a:spcPct val="100000"/>
              </a:lnSpc>
              <a:spcBef>
                <a:spcPts val="0"/>
              </a:spcBef>
              <a:spcAft>
                <a:spcPts val="0"/>
              </a:spcAft>
              <a:buSzPts val="1400"/>
              <a:buNone/>
            </a:pPr>
            <a:r>
              <a:rPr lang="en-US"/>
              <a:t>vanaf dag één kan meedoen, bouwt sneller sociale netwerken en economische</a:t>
            </a:r>
            <a:endParaRPr/>
          </a:p>
          <a:p>
            <a:pPr indent="0" lvl="0" marL="0" rtl="0" algn="l">
              <a:lnSpc>
                <a:spcPct val="100000"/>
              </a:lnSpc>
              <a:spcBef>
                <a:spcPts val="0"/>
              </a:spcBef>
              <a:spcAft>
                <a:spcPts val="0"/>
              </a:spcAft>
              <a:buSzPts val="1400"/>
              <a:buNone/>
            </a:pPr>
            <a:r>
              <a:rPr lang="en-US"/>
              <a:t>zelfstandigheid op. De DGO vertaalt deze inzichten in de praktijk door taal, participatie</a:t>
            </a:r>
            <a:endParaRPr/>
          </a:p>
          <a:p>
            <a:pPr indent="0" lvl="0" marL="0" rtl="0" algn="l">
              <a:lnSpc>
                <a:spcPct val="100000"/>
              </a:lnSpc>
              <a:spcBef>
                <a:spcPts val="0"/>
              </a:spcBef>
              <a:spcAft>
                <a:spcPts val="0"/>
              </a:spcAft>
              <a:buSzPts val="1400"/>
              <a:buNone/>
            </a:pPr>
            <a:r>
              <a:rPr lang="en-US"/>
              <a:t>en werk vanaf het eerste opvangmoment te verbinden.</a:t>
            </a:r>
            <a:endParaRPr/>
          </a:p>
          <a:p>
            <a:pPr indent="0" lvl="0" marL="0" rtl="0" algn="l">
              <a:lnSpc>
                <a:spcPct val="100000"/>
              </a:lnSpc>
              <a:spcBef>
                <a:spcPts val="0"/>
              </a:spcBef>
              <a:spcAft>
                <a:spcPts val="0"/>
              </a:spcAft>
              <a:buSzPts val="1400"/>
              <a:buNone/>
            </a:pPr>
            <a:r>
              <a:rPr lang="en-US"/>
              <a:t>Betere mentale stabiliteit en gezondheid</a:t>
            </a:r>
            <a:endParaRPr/>
          </a:p>
          <a:p>
            <a:pPr indent="0" lvl="0" marL="0" rtl="0" algn="l">
              <a:lnSpc>
                <a:spcPct val="100000"/>
              </a:lnSpc>
              <a:spcBef>
                <a:spcPts val="0"/>
              </a:spcBef>
              <a:spcAft>
                <a:spcPts val="0"/>
              </a:spcAft>
              <a:buSzPts val="1400"/>
              <a:buNone/>
            </a:pPr>
            <a:r>
              <a:rPr lang="en-US"/>
              <a:t>Recente onderzoeken van o.a. Pharos (2023), het Trimbos-instituut (2024) en UNHCR</a:t>
            </a:r>
            <a:endParaRPr/>
          </a:p>
          <a:p>
            <a:pPr indent="0" lvl="0" marL="0" rtl="0" algn="l">
              <a:lnSpc>
                <a:spcPct val="100000"/>
              </a:lnSpc>
              <a:spcBef>
                <a:spcPts val="0"/>
              </a:spcBef>
              <a:spcAft>
                <a:spcPts val="0"/>
              </a:spcAft>
              <a:buSzPts val="1400"/>
              <a:buNone/>
            </a:pPr>
            <a:r>
              <a:rPr lang="en-US"/>
              <a:t>(2023) bevestigen dat continuïteit in verblijf en begeleiding stress vermindert en mentale</a:t>
            </a:r>
            <a:endParaRPr/>
          </a:p>
          <a:p>
            <a:pPr indent="0" lvl="0" marL="0" rtl="0" algn="l">
              <a:lnSpc>
                <a:spcPct val="100000"/>
              </a:lnSpc>
              <a:spcBef>
                <a:spcPts val="0"/>
              </a:spcBef>
              <a:spcAft>
                <a:spcPts val="0"/>
              </a:spcAft>
              <a:buSzPts val="1400"/>
              <a:buNone/>
            </a:pPr>
            <a:r>
              <a:rPr lang="en-US"/>
              <a:t>veerkracht versterkt. Herhaalde verhuizingen en onzekerheid vergroten daarentegen het</a:t>
            </a:r>
            <a:endParaRPr/>
          </a:p>
          <a:p>
            <a:pPr indent="0" lvl="0" marL="0" rtl="0" algn="l">
              <a:lnSpc>
                <a:spcPct val="100000"/>
              </a:lnSpc>
              <a:spcBef>
                <a:spcPts val="0"/>
              </a:spcBef>
              <a:spcAft>
                <a:spcPts val="0"/>
              </a:spcAft>
              <a:buSzPts val="1400"/>
              <a:buNone/>
            </a:pPr>
            <a:r>
              <a:rPr lang="en-US"/>
              <a:t>risico op angst- en depressieve klachten. De DGO bevordert juist stabiliteit, nabijheid en</a:t>
            </a:r>
            <a:endParaRPr/>
          </a:p>
          <a:p>
            <a:pPr indent="0" lvl="0" marL="0" rtl="0" algn="l">
              <a:lnSpc>
                <a:spcPct val="100000"/>
              </a:lnSpc>
              <a:spcBef>
                <a:spcPts val="0"/>
              </a:spcBef>
              <a:spcAft>
                <a:spcPts val="0"/>
              </a:spcAft>
              <a:buSzPts val="1400"/>
              <a:buNone/>
            </a:pPr>
            <a:r>
              <a:rPr lang="en-US"/>
              <a:t>vaste begeleiding, waardoor bewoners zich veiliger voelen en preventieve zorg beter</a:t>
            </a:r>
            <a:endParaRPr/>
          </a:p>
          <a:p>
            <a:pPr indent="0" lvl="0" marL="0" rtl="0" algn="l">
              <a:lnSpc>
                <a:spcPct val="100000"/>
              </a:lnSpc>
              <a:spcBef>
                <a:spcPts val="0"/>
              </a:spcBef>
              <a:spcAft>
                <a:spcPts val="0"/>
              </a:spcAft>
              <a:buSzPts val="1400"/>
              <a:buNone/>
            </a:pPr>
            <a:r>
              <a:rPr lang="en-US"/>
              <a:t>aansluit.</a:t>
            </a:r>
            <a:endParaRPr/>
          </a:p>
          <a:p>
            <a:pPr indent="0" lvl="0" marL="0" rtl="0" algn="l">
              <a:lnSpc>
                <a:spcPct val="100000"/>
              </a:lnSpc>
              <a:spcBef>
                <a:spcPts val="0"/>
              </a:spcBef>
              <a:spcAft>
                <a:spcPts val="0"/>
              </a:spcAft>
              <a:buSzPts val="1400"/>
              <a:buNone/>
            </a:pPr>
            <a:r>
              <a:rPr lang="en-US"/>
              <a:t>Lagere maatschappelijke kosten</a:t>
            </a:r>
            <a:endParaRPr/>
          </a:p>
          <a:p>
            <a:pPr indent="0" lvl="0" marL="0" rtl="0" algn="l">
              <a:lnSpc>
                <a:spcPct val="100000"/>
              </a:lnSpc>
              <a:spcBef>
                <a:spcPts val="0"/>
              </a:spcBef>
              <a:spcAft>
                <a:spcPts val="0"/>
              </a:spcAft>
              <a:buSzPts val="1400"/>
              <a:buNone/>
            </a:pPr>
            <a:r>
              <a:rPr lang="en-US"/>
              <a:t>Lokale participatieprogramma’s leiden tot kortere opvangduur, minder beroep op</a:t>
            </a:r>
            <a:endParaRPr/>
          </a:p>
          <a:p>
            <a:pPr indent="0" lvl="0" marL="0" rtl="0" algn="l">
              <a:lnSpc>
                <a:spcPct val="100000"/>
              </a:lnSpc>
              <a:spcBef>
                <a:spcPts val="0"/>
              </a:spcBef>
              <a:spcAft>
                <a:spcPts val="0"/>
              </a:spcAft>
              <a:buSzPts val="1400"/>
              <a:buNone/>
            </a:pPr>
            <a:r>
              <a:rPr lang="en-US"/>
              <a:t>hulpverlening en lagere beheerskosten (KIS, 2022). Door lokaal eigenaarschap en</a:t>
            </a:r>
            <a:endParaRPr/>
          </a:p>
          <a:p>
            <a:pPr indent="0" lvl="0" marL="0" rtl="0" algn="l">
              <a:lnSpc>
                <a:spcPct val="100000"/>
              </a:lnSpc>
              <a:spcBef>
                <a:spcPts val="0"/>
              </a:spcBef>
              <a:spcAft>
                <a:spcPts val="0"/>
              </a:spcAft>
              <a:buSzPts val="1400"/>
              <a:buNone/>
            </a:pPr>
            <a:r>
              <a:rPr lang="en-US"/>
              <a:t>integrale aansturing kunnen middelen doelmatiger worden ingezet. De DGO benut deze</a:t>
            </a:r>
            <a:endParaRPr/>
          </a:p>
          <a:p>
            <a:pPr indent="0" lvl="0" marL="0" rtl="0" algn="l">
              <a:lnSpc>
                <a:spcPct val="100000"/>
              </a:lnSpc>
              <a:spcBef>
                <a:spcPts val="0"/>
              </a:spcBef>
              <a:spcAft>
                <a:spcPts val="0"/>
              </a:spcAft>
              <a:buSzPts val="1400"/>
              <a:buNone/>
            </a:pPr>
            <a:r>
              <a:rPr lang="en-US"/>
              <a:t>efficiëntie door gemeentelijke regie te combineren met landelijke kwaliteitskaders.</a:t>
            </a:r>
            <a:endParaRPr/>
          </a:p>
          <a:p>
            <a:pPr indent="0" lvl="0" marL="0" rtl="0" algn="l">
              <a:lnSpc>
                <a:spcPct val="100000"/>
              </a:lnSpc>
              <a:spcBef>
                <a:spcPts val="0"/>
              </a:spcBef>
              <a:spcAft>
                <a:spcPts val="0"/>
              </a:spcAft>
              <a:buSzPts val="1400"/>
              <a:buNone/>
            </a:pPr>
            <a:r>
              <a:rPr lang="en-US"/>
              <a:t>Groter lokaal draagvlak en sociale cohesie</a:t>
            </a:r>
            <a:endParaRPr/>
          </a:p>
          <a:p>
            <a:pPr indent="0" lvl="0" marL="0" rtl="0" algn="l">
              <a:lnSpc>
                <a:spcPct val="100000"/>
              </a:lnSpc>
              <a:spcBef>
                <a:spcPts val="0"/>
              </a:spcBef>
              <a:spcAft>
                <a:spcPts val="0"/>
              </a:spcAft>
              <a:buSzPts val="1400"/>
              <a:buNone/>
            </a:pPr>
            <a:r>
              <a:rPr lang="en-US"/>
              <a:t>Zichtbare, kleinschalige en betrokken opvangvormen versterken begrip en vertrouwen</a:t>
            </a:r>
            <a:endParaRPr/>
          </a:p>
          <a:p>
            <a:pPr indent="0" lvl="0" marL="0" rtl="0" algn="l">
              <a:lnSpc>
                <a:spcPct val="100000"/>
              </a:lnSpc>
              <a:spcBef>
                <a:spcPts val="0"/>
              </a:spcBef>
              <a:spcAft>
                <a:spcPts val="0"/>
              </a:spcAft>
              <a:buSzPts val="1400"/>
              <a:buNone/>
            </a:pPr>
            <a:r>
              <a:rPr lang="en-US"/>
              <a:t>tussen inwoners en nieuwkomers (WRR, 2021). Transparante communicatie en</a:t>
            </a:r>
            <a:endParaRPr/>
          </a:p>
          <a:p>
            <a:pPr indent="0" lvl="0" marL="0" rtl="0" algn="l">
              <a:lnSpc>
                <a:spcPct val="100000"/>
              </a:lnSpc>
              <a:spcBef>
                <a:spcPts val="0"/>
              </a:spcBef>
              <a:spcAft>
                <a:spcPts val="0"/>
              </a:spcAft>
              <a:buSzPts val="1400"/>
              <a:buNone/>
            </a:pPr>
            <a:r>
              <a:rPr lang="en-US"/>
              <a:t>gezamenlijke activiteiten dragen bij aan sociale cohesie (SCP, 2023). De DGO borgt dit</a:t>
            </a:r>
            <a:endParaRPr/>
          </a:p>
          <a:p>
            <a:pPr indent="0" lvl="0" marL="0" rtl="0" algn="l">
              <a:lnSpc>
                <a:spcPct val="100000"/>
              </a:lnSpc>
              <a:spcBef>
                <a:spcPts val="0"/>
              </a:spcBef>
              <a:spcAft>
                <a:spcPts val="0"/>
              </a:spcAft>
              <a:buSzPts val="1400"/>
              <a:buNone/>
            </a:pPr>
            <a:r>
              <a:rPr lang="en-US"/>
              <a:t>door buurtbetrokkenheid structureel onderdeel te maken van het opvangproces.</a:t>
            </a:r>
            <a:endParaRPr/>
          </a:p>
          <a:p>
            <a:pPr indent="0" lvl="0" marL="0" rtl="0" algn="l">
              <a:lnSpc>
                <a:spcPct val="100000"/>
              </a:lnSpc>
              <a:spcBef>
                <a:spcPts val="0"/>
              </a:spcBef>
              <a:spcAft>
                <a:spcPts val="0"/>
              </a:spcAft>
              <a:buSzPts val="1400"/>
              <a:buNone/>
            </a:pPr>
            <a:r>
              <a:rPr lang="en-US"/>
              <a:t>Sterkere regionale samenwerking en kennisopbouw</a:t>
            </a:r>
            <a:endParaRPr/>
          </a:p>
          <a:p>
            <a:pPr indent="0" lvl="0" marL="0" rtl="0" algn="l">
              <a:lnSpc>
                <a:spcPct val="100000"/>
              </a:lnSpc>
              <a:spcBef>
                <a:spcPts val="0"/>
              </a:spcBef>
              <a:spcAft>
                <a:spcPts val="0"/>
              </a:spcAft>
              <a:buSzPts val="1400"/>
              <a:buNone/>
            </a:pPr>
            <a:r>
              <a:rPr lang="en-US"/>
              <a:t>Regionale samenwerking tussen gemeenten, COA en maatschappelijke partners is</a:t>
            </a:r>
            <a:endParaRPr/>
          </a:p>
          <a:p>
            <a:pPr indent="0" lvl="0" marL="0" rtl="0" algn="l">
              <a:lnSpc>
                <a:spcPct val="100000"/>
              </a:lnSpc>
              <a:spcBef>
                <a:spcPts val="0"/>
              </a:spcBef>
              <a:spcAft>
                <a:spcPts val="0"/>
              </a:spcAft>
              <a:buSzPts val="1400"/>
              <a:buNone/>
            </a:pPr>
            <a:r>
              <a:rPr lang="en-US"/>
              <a:t>essentieel voor duurzame opvangcapaciteit (VNG &amp;amp; Universiteit Utrecht, 2023). 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9</a:t>
            </a:r>
            <a:endParaRPr/>
          </a:p>
          <a:p>
            <a:pPr indent="0" lvl="0" marL="0" rtl="0" algn="l">
              <a:lnSpc>
                <a:spcPct val="100000"/>
              </a:lnSpc>
              <a:spcBef>
                <a:spcPts val="0"/>
              </a:spcBef>
              <a:spcAft>
                <a:spcPts val="0"/>
              </a:spcAft>
              <a:buSzPts val="1400"/>
              <a:buNone/>
            </a:pPr>
            <a:r>
              <a:rPr lang="en-US"/>
              <a:t>DGO versterkt deze samenwerking via gezamenlijke leertrajecten, kennisdeling en</a:t>
            </a:r>
            <a:endParaRPr/>
          </a:p>
          <a:p>
            <a:pPr indent="0" lvl="0" marL="0" rtl="0" algn="l">
              <a:lnSpc>
                <a:spcPct val="100000"/>
              </a:lnSpc>
              <a:spcBef>
                <a:spcPts val="0"/>
              </a:spcBef>
              <a:spcAft>
                <a:spcPts val="0"/>
              </a:spcAft>
              <a:buSzPts val="1400"/>
              <a:buNone/>
            </a:pPr>
            <a:r>
              <a:rPr lang="en-US"/>
              <a:t>afstemming op regionale arbeids- en huisvestingsopgaven.</a:t>
            </a:r>
            <a:endParaRPr/>
          </a:p>
          <a:p>
            <a:pPr indent="0" lvl="0" marL="0" rtl="0" algn="l">
              <a:lnSpc>
                <a:spcPct val="100000"/>
              </a:lnSpc>
              <a:spcBef>
                <a:spcPts val="0"/>
              </a:spcBef>
              <a:spcAft>
                <a:spcPts val="0"/>
              </a:spcAft>
              <a:buSzPts val="1400"/>
              <a:buNone/>
            </a:pPr>
            <a:r>
              <a:rPr lang="en-US"/>
              <a:t>Toekomstgerichte integratieketen</a:t>
            </a:r>
            <a:endParaRPr/>
          </a:p>
          <a:p>
            <a:pPr indent="0" lvl="0" marL="0" rtl="0" algn="l">
              <a:lnSpc>
                <a:spcPct val="100000"/>
              </a:lnSpc>
              <a:spcBef>
                <a:spcPts val="0"/>
              </a:spcBef>
              <a:spcAft>
                <a:spcPts val="0"/>
              </a:spcAft>
              <a:buSzPts val="1400"/>
              <a:buNone/>
            </a:pPr>
            <a:r>
              <a:rPr lang="en-US"/>
              <a:t>Een integrale benadering van opvang, participatie en huisvesting leidt tot duurzamere</a:t>
            </a:r>
            <a:endParaRPr/>
          </a:p>
          <a:p>
            <a:pPr indent="0" lvl="0" marL="0" rtl="0" algn="l">
              <a:lnSpc>
                <a:spcPct val="100000"/>
              </a:lnSpc>
              <a:spcBef>
                <a:spcPts val="0"/>
              </a:spcBef>
              <a:spcAft>
                <a:spcPts val="0"/>
              </a:spcAft>
              <a:buSzPts val="1400"/>
              <a:buNone/>
            </a:pPr>
            <a:r>
              <a:rPr lang="en-US"/>
              <a:t>integratie (SCP, 2022). De DGO operationaliseert dit door opvang en inburgering als één</a:t>
            </a:r>
            <a:endParaRPr/>
          </a:p>
          <a:p>
            <a:pPr indent="0" lvl="0" marL="0" rtl="0" algn="l">
              <a:lnSpc>
                <a:spcPct val="100000"/>
              </a:lnSpc>
              <a:spcBef>
                <a:spcPts val="0"/>
              </a:spcBef>
              <a:spcAft>
                <a:spcPts val="0"/>
              </a:spcAft>
              <a:buSzPts val="1400"/>
              <a:buNone/>
            </a:pPr>
            <a:r>
              <a:rPr lang="en-US"/>
              <a:t>doorlopende keten te benaderen, in lijn met de Wet Inburgering 2021 en de VNG-visie</a:t>
            </a:r>
            <a:endParaRPr/>
          </a:p>
          <a:p>
            <a:pPr indent="0" lvl="0" marL="0" rtl="0" algn="l">
              <a:lnSpc>
                <a:spcPct val="100000"/>
              </a:lnSpc>
              <a:spcBef>
                <a:spcPts val="0"/>
              </a:spcBef>
              <a:spcAft>
                <a:spcPts val="0"/>
              </a:spcAft>
              <a:buSzPts val="1400"/>
              <a:buNone/>
            </a:pPr>
            <a:r>
              <a:rPr lang="en-US"/>
              <a:t>Van opvang tot meedoen (2023).</a:t>
            </a:r>
            <a:endParaRPr/>
          </a:p>
        </p:txBody>
      </p:sp>
      <p:sp>
        <p:nvSpPr>
          <p:cNvPr id="228" name="Google Shape;228;g3b0a4f77ac5_1_98: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29" name="Google Shape;229;g3b0a4f77ac5_1_98: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a933aa99fd_0_3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40" name="Google Shape;240;g3a933aa99fd_0_3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41" name="Google Shape;241;g3a933aa99fd_0_36: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3a933aa99fd_0_36: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Gemeenten hebben een directe verantwoordelijkheid voor de opvang en integratie van</a:t>
            </a:r>
            <a:endParaRPr/>
          </a:p>
          <a:p>
            <a:pPr indent="0" lvl="0" marL="0" rtl="0" algn="l">
              <a:lnSpc>
                <a:spcPct val="100000"/>
              </a:lnSpc>
              <a:spcBef>
                <a:spcPts val="0"/>
              </a:spcBef>
              <a:spcAft>
                <a:spcPts val="0"/>
              </a:spcAft>
              <a:buSzPts val="1400"/>
              <a:buNone/>
            </a:pPr>
            <a:r>
              <a:rPr lang="en-US"/>
              <a:t>asielzoekers en statushouders. De Duurzame Gemeentelijke Opvang (DGO) biedt een</a:t>
            </a:r>
            <a:endParaRPr/>
          </a:p>
          <a:p>
            <a:pPr indent="0" lvl="0" marL="0" rtl="0" algn="l">
              <a:lnSpc>
                <a:spcPct val="100000"/>
              </a:lnSpc>
              <a:spcBef>
                <a:spcPts val="0"/>
              </a:spcBef>
              <a:spcAft>
                <a:spcPts val="0"/>
              </a:spcAft>
              <a:buSzPts val="1400"/>
              <a:buNone/>
            </a:pPr>
            <a:r>
              <a:rPr lang="en-US"/>
              <a:t>stabiel en uitvoerbaar model waarmee gemeenten deze taak in eigen regie kunnen</a:t>
            </a:r>
            <a:endParaRPr/>
          </a:p>
          <a:p>
            <a:pPr indent="0" lvl="0" marL="0" rtl="0" algn="l">
              <a:lnSpc>
                <a:spcPct val="100000"/>
              </a:lnSpc>
              <a:spcBef>
                <a:spcPts val="0"/>
              </a:spcBef>
              <a:spcAft>
                <a:spcPts val="0"/>
              </a:spcAft>
              <a:buSzPts val="1400"/>
              <a:buNone/>
            </a:pPr>
            <a:r>
              <a:rPr lang="en-US"/>
              <a:t>uitvoeren.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De DGO voldoet aan alle wettelijke eisen voor opvang, veiligheid en privacy.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1.5 Verwachte maatschappelijke effecten</a:t>
            </a:r>
            <a:endParaRPr/>
          </a:p>
          <a:p>
            <a:pPr indent="0" lvl="0" marL="0" rtl="0" algn="l">
              <a:lnSpc>
                <a:spcPct val="100000"/>
              </a:lnSpc>
              <a:spcBef>
                <a:spcPts val="0"/>
              </a:spcBef>
              <a:spcAft>
                <a:spcPts val="0"/>
              </a:spcAft>
              <a:buSzPts val="1400"/>
              <a:buNone/>
            </a:pPr>
            <a:r>
              <a:rPr lang="en-US"/>
              <a:t>De aanpak van de Duurzame Gemeentelijke Opvang (DGO) zal positieve effecten</a:t>
            </a:r>
            <a:endParaRPr/>
          </a:p>
          <a:p>
            <a:pPr indent="0" lvl="0" marL="0" rtl="0" algn="l">
              <a:lnSpc>
                <a:spcPct val="100000"/>
              </a:lnSpc>
              <a:spcBef>
                <a:spcPts val="0"/>
              </a:spcBef>
              <a:spcAft>
                <a:spcPts val="0"/>
              </a:spcAft>
              <a:buSzPts val="1400"/>
              <a:buNone/>
            </a:pPr>
            <a:r>
              <a:rPr lang="en-US"/>
              <a:t>hebben op bewoners, gemeenten en de samenleving en sluit aan bij wetenschappelijke</a:t>
            </a:r>
            <a:endParaRPr/>
          </a:p>
          <a:p>
            <a:pPr indent="0" lvl="0" marL="0" rtl="0" algn="l">
              <a:lnSpc>
                <a:spcPct val="100000"/>
              </a:lnSpc>
              <a:spcBef>
                <a:spcPts val="0"/>
              </a:spcBef>
              <a:spcAft>
                <a:spcPts val="0"/>
              </a:spcAft>
              <a:buSzPts val="1400"/>
              <a:buNone/>
            </a:pPr>
            <a:r>
              <a:rPr lang="en-US"/>
              <a:t>inzichten over stabiliteit, participatie en lokaal eigenaarschap als succesfactoren voor</a:t>
            </a:r>
            <a:endParaRPr/>
          </a:p>
          <a:p>
            <a:pPr indent="0" lvl="0" marL="0" rtl="0" algn="l">
              <a:lnSpc>
                <a:spcPct val="100000"/>
              </a:lnSpc>
              <a:spcBef>
                <a:spcPts val="0"/>
              </a:spcBef>
              <a:spcAft>
                <a:spcPts val="0"/>
              </a:spcAft>
              <a:buSzPts val="1400"/>
              <a:buNone/>
            </a:pPr>
            <a:r>
              <a:rPr lang="en-US"/>
              <a:t>integratie en leefbaarheid:</a:t>
            </a:r>
            <a:endParaRPr/>
          </a:p>
          <a:p>
            <a:pPr indent="0" lvl="0" marL="0" rtl="0" algn="l">
              <a:lnSpc>
                <a:spcPct val="100000"/>
              </a:lnSpc>
              <a:spcBef>
                <a:spcPts val="0"/>
              </a:spcBef>
              <a:spcAft>
                <a:spcPts val="0"/>
              </a:spcAft>
              <a:buSzPts val="1400"/>
              <a:buNone/>
            </a:pPr>
            <a:r>
              <a:rPr lang="en-US"/>
              <a:t>Snellere taalontwikkeling en arbeidsparticipatie</a:t>
            </a:r>
            <a:endParaRPr/>
          </a:p>
          <a:p>
            <a:pPr indent="0" lvl="0" marL="0" rtl="0" algn="l">
              <a:lnSpc>
                <a:spcPct val="100000"/>
              </a:lnSpc>
              <a:spcBef>
                <a:spcPts val="0"/>
              </a:spcBef>
              <a:spcAft>
                <a:spcPts val="0"/>
              </a:spcAft>
              <a:buSzPts val="1400"/>
              <a:buNone/>
            </a:pPr>
            <a:r>
              <a:rPr lang="en-US"/>
              <a:t>Recente onderzoeken van o.a. het SCP (2024), CBS (2023/2024), Platform31 (2024) en</a:t>
            </a:r>
            <a:endParaRPr/>
          </a:p>
          <a:p>
            <a:pPr indent="0" lvl="0" marL="0" rtl="0" algn="l">
              <a:lnSpc>
                <a:spcPct val="100000"/>
              </a:lnSpc>
              <a:spcBef>
                <a:spcPts val="0"/>
              </a:spcBef>
              <a:spcAft>
                <a:spcPts val="0"/>
              </a:spcAft>
              <a:buSzPts val="1400"/>
              <a:buNone/>
            </a:pPr>
            <a:r>
              <a:rPr lang="en-US"/>
              <a:t>de Adviesraad Migratie (2025) laten zien dat vroege toegang tot taalonderwijs en</a:t>
            </a:r>
            <a:endParaRPr/>
          </a:p>
          <a:p>
            <a:pPr indent="0" lvl="0" marL="0" rtl="0" algn="l">
              <a:lnSpc>
                <a:spcPct val="100000"/>
              </a:lnSpc>
              <a:spcBef>
                <a:spcPts val="0"/>
              </a:spcBef>
              <a:spcAft>
                <a:spcPts val="0"/>
              </a:spcAft>
              <a:buSzPts val="1400"/>
              <a:buNone/>
            </a:pPr>
            <a:r>
              <a:rPr lang="en-US"/>
              <a:t>participatieactiviteiten leidt tot snellere integratie en hogere arbeidsparticipatie. Wie</a:t>
            </a:r>
            <a:endParaRPr/>
          </a:p>
          <a:p>
            <a:pPr indent="0" lvl="0" marL="0" rtl="0" algn="l">
              <a:lnSpc>
                <a:spcPct val="100000"/>
              </a:lnSpc>
              <a:spcBef>
                <a:spcPts val="0"/>
              </a:spcBef>
              <a:spcAft>
                <a:spcPts val="0"/>
              </a:spcAft>
              <a:buSzPts val="1400"/>
              <a:buNone/>
            </a:pPr>
            <a:r>
              <a:rPr lang="en-US"/>
              <a:t>vanaf dag één kan meedoen, bouwt sneller sociale netwerken en economische</a:t>
            </a:r>
            <a:endParaRPr/>
          </a:p>
          <a:p>
            <a:pPr indent="0" lvl="0" marL="0" rtl="0" algn="l">
              <a:lnSpc>
                <a:spcPct val="100000"/>
              </a:lnSpc>
              <a:spcBef>
                <a:spcPts val="0"/>
              </a:spcBef>
              <a:spcAft>
                <a:spcPts val="0"/>
              </a:spcAft>
              <a:buSzPts val="1400"/>
              <a:buNone/>
            </a:pPr>
            <a:r>
              <a:rPr lang="en-US"/>
              <a:t>zelfstandigheid op. De DGO vertaalt deze inzichten in de praktijk door taal, participatie</a:t>
            </a:r>
            <a:endParaRPr/>
          </a:p>
          <a:p>
            <a:pPr indent="0" lvl="0" marL="0" rtl="0" algn="l">
              <a:lnSpc>
                <a:spcPct val="100000"/>
              </a:lnSpc>
              <a:spcBef>
                <a:spcPts val="0"/>
              </a:spcBef>
              <a:spcAft>
                <a:spcPts val="0"/>
              </a:spcAft>
              <a:buSzPts val="1400"/>
              <a:buNone/>
            </a:pPr>
            <a:r>
              <a:rPr lang="en-US"/>
              <a:t>en werk vanaf het eerste opvangmoment te verbinden.</a:t>
            </a:r>
            <a:endParaRPr/>
          </a:p>
          <a:p>
            <a:pPr indent="0" lvl="0" marL="0" rtl="0" algn="l">
              <a:lnSpc>
                <a:spcPct val="100000"/>
              </a:lnSpc>
              <a:spcBef>
                <a:spcPts val="0"/>
              </a:spcBef>
              <a:spcAft>
                <a:spcPts val="0"/>
              </a:spcAft>
              <a:buSzPts val="1400"/>
              <a:buNone/>
            </a:pPr>
            <a:r>
              <a:rPr lang="en-US"/>
              <a:t>Betere mentale stabiliteit en gezondheid</a:t>
            </a:r>
            <a:endParaRPr/>
          </a:p>
          <a:p>
            <a:pPr indent="0" lvl="0" marL="0" rtl="0" algn="l">
              <a:lnSpc>
                <a:spcPct val="100000"/>
              </a:lnSpc>
              <a:spcBef>
                <a:spcPts val="0"/>
              </a:spcBef>
              <a:spcAft>
                <a:spcPts val="0"/>
              </a:spcAft>
              <a:buSzPts val="1400"/>
              <a:buNone/>
            </a:pPr>
            <a:r>
              <a:rPr lang="en-US"/>
              <a:t>Recente onderzoeken van o.a. Pharos (2023), het Trimbos-instituut (2024) en UNHCR</a:t>
            </a:r>
            <a:endParaRPr/>
          </a:p>
          <a:p>
            <a:pPr indent="0" lvl="0" marL="0" rtl="0" algn="l">
              <a:lnSpc>
                <a:spcPct val="100000"/>
              </a:lnSpc>
              <a:spcBef>
                <a:spcPts val="0"/>
              </a:spcBef>
              <a:spcAft>
                <a:spcPts val="0"/>
              </a:spcAft>
              <a:buSzPts val="1400"/>
              <a:buNone/>
            </a:pPr>
            <a:r>
              <a:rPr lang="en-US"/>
              <a:t>(2023) bevestigen dat continuïteit in verblijf en begeleiding stress vermindert en mentale</a:t>
            </a:r>
            <a:endParaRPr/>
          </a:p>
          <a:p>
            <a:pPr indent="0" lvl="0" marL="0" rtl="0" algn="l">
              <a:lnSpc>
                <a:spcPct val="100000"/>
              </a:lnSpc>
              <a:spcBef>
                <a:spcPts val="0"/>
              </a:spcBef>
              <a:spcAft>
                <a:spcPts val="0"/>
              </a:spcAft>
              <a:buSzPts val="1400"/>
              <a:buNone/>
            </a:pPr>
            <a:r>
              <a:rPr lang="en-US"/>
              <a:t>veerkracht versterkt. Herhaalde verhuizingen en onzekerheid vergroten daarentegen het</a:t>
            </a:r>
            <a:endParaRPr/>
          </a:p>
          <a:p>
            <a:pPr indent="0" lvl="0" marL="0" rtl="0" algn="l">
              <a:lnSpc>
                <a:spcPct val="100000"/>
              </a:lnSpc>
              <a:spcBef>
                <a:spcPts val="0"/>
              </a:spcBef>
              <a:spcAft>
                <a:spcPts val="0"/>
              </a:spcAft>
              <a:buSzPts val="1400"/>
              <a:buNone/>
            </a:pPr>
            <a:r>
              <a:rPr lang="en-US"/>
              <a:t>risico op angst- en depressieve klachten. De DGO bevordert juist stabiliteit, nabijheid en</a:t>
            </a:r>
            <a:endParaRPr/>
          </a:p>
          <a:p>
            <a:pPr indent="0" lvl="0" marL="0" rtl="0" algn="l">
              <a:lnSpc>
                <a:spcPct val="100000"/>
              </a:lnSpc>
              <a:spcBef>
                <a:spcPts val="0"/>
              </a:spcBef>
              <a:spcAft>
                <a:spcPts val="0"/>
              </a:spcAft>
              <a:buSzPts val="1400"/>
              <a:buNone/>
            </a:pPr>
            <a:r>
              <a:rPr lang="en-US"/>
              <a:t>vaste begeleiding, waardoor bewoners zich veiliger voelen en preventieve zorg beter</a:t>
            </a:r>
            <a:endParaRPr/>
          </a:p>
          <a:p>
            <a:pPr indent="0" lvl="0" marL="0" rtl="0" algn="l">
              <a:lnSpc>
                <a:spcPct val="100000"/>
              </a:lnSpc>
              <a:spcBef>
                <a:spcPts val="0"/>
              </a:spcBef>
              <a:spcAft>
                <a:spcPts val="0"/>
              </a:spcAft>
              <a:buSzPts val="1400"/>
              <a:buNone/>
            </a:pPr>
            <a:r>
              <a:rPr lang="en-US"/>
              <a:t>aansluit.</a:t>
            </a:r>
            <a:endParaRPr/>
          </a:p>
          <a:p>
            <a:pPr indent="0" lvl="0" marL="0" rtl="0" algn="l">
              <a:lnSpc>
                <a:spcPct val="100000"/>
              </a:lnSpc>
              <a:spcBef>
                <a:spcPts val="0"/>
              </a:spcBef>
              <a:spcAft>
                <a:spcPts val="0"/>
              </a:spcAft>
              <a:buSzPts val="1400"/>
              <a:buNone/>
            </a:pPr>
            <a:r>
              <a:rPr lang="en-US"/>
              <a:t>Lagere maatschappelijke kosten</a:t>
            </a:r>
            <a:endParaRPr/>
          </a:p>
          <a:p>
            <a:pPr indent="0" lvl="0" marL="0" rtl="0" algn="l">
              <a:lnSpc>
                <a:spcPct val="100000"/>
              </a:lnSpc>
              <a:spcBef>
                <a:spcPts val="0"/>
              </a:spcBef>
              <a:spcAft>
                <a:spcPts val="0"/>
              </a:spcAft>
              <a:buSzPts val="1400"/>
              <a:buNone/>
            </a:pPr>
            <a:r>
              <a:rPr lang="en-US"/>
              <a:t>Lokale participatieprogramma’s leiden tot kortere opvangduur, minder beroep op</a:t>
            </a:r>
            <a:endParaRPr/>
          </a:p>
          <a:p>
            <a:pPr indent="0" lvl="0" marL="0" rtl="0" algn="l">
              <a:lnSpc>
                <a:spcPct val="100000"/>
              </a:lnSpc>
              <a:spcBef>
                <a:spcPts val="0"/>
              </a:spcBef>
              <a:spcAft>
                <a:spcPts val="0"/>
              </a:spcAft>
              <a:buSzPts val="1400"/>
              <a:buNone/>
            </a:pPr>
            <a:r>
              <a:rPr lang="en-US"/>
              <a:t>hulpverlening en lagere beheerskosten (KIS, 2022). Door lokaal eigenaarschap en</a:t>
            </a:r>
            <a:endParaRPr/>
          </a:p>
          <a:p>
            <a:pPr indent="0" lvl="0" marL="0" rtl="0" algn="l">
              <a:lnSpc>
                <a:spcPct val="100000"/>
              </a:lnSpc>
              <a:spcBef>
                <a:spcPts val="0"/>
              </a:spcBef>
              <a:spcAft>
                <a:spcPts val="0"/>
              </a:spcAft>
              <a:buSzPts val="1400"/>
              <a:buNone/>
            </a:pPr>
            <a:r>
              <a:rPr lang="en-US"/>
              <a:t>integrale aansturing kunnen middelen doelmatiger worden ingezet. De DGO benut deze</a:t>
            </a:r>
            <a:endParaRPr/>
          </a:p>
          <a:p>
            <a:pPr indent="0" lvl="0" marL="0" rtl="0" algn="l">
              <a:lnSpc>
                <a:spcPct val="100000"/>
              </a:lnSpc>
              <a:spcBef>
                <a:spcPts val="0"/>
              </a:spcBef>
              <a:spcAft>
                <a:spcPts val="0"/>
              </a:spcAft>
              <a:buSzPts val="1400"/>
              <a:buNone/>
            </a:pPr>
            <a:r>
              <a:rPr lang="en-US"/>
              <a:t>efficiëntie door gemeentelijke regie te combineren met landelijke kwaliteitskaders.</a:t>
            </a:r>
            <a:endParaRPr/>
          </a:p>
          <a:p>
            <a:pPr indent="0" lvl="0" marL="0" rtl="0" algn="l">
              <a:lnSpc>
                <a:spcPct val="100000"/>
              </a:lnSpc>
              <a:spcBef>
                <a:spcPts val="0"/>
              </a:spcBef>
              <a:spcAft>
                <a:spcPts val="0"/>
              </a:spcAft>
              <a:buSzPts val="1400"/>
              <a:buNone/>
            </a:pPr>
            <a:r>
              <a:rPr lang="en-US"/>
              <a:t>Groter lokaal draagvlak en sociale cohesie</a:t>
            </a:r>
            <a:endParaRPr/>
          </a:p>
          <a:p>
            <a:pPr indent="0" lvl="0" marL="0" rtl="0" algn="l">
              <a:lnSpc>
                <a:spcPct val="100000"/>
              </a:lnSpc>
              <a:spcBef>
                <a:spcPts val="0"/>
              </a:spcBef>
              <a:spcAft>
                <a:spcPts val="0"/>
              </a:spcAft>
              <a:buSzPts val="1400"/>
              <a:buNone/>
            </a:pPr>
            <a:r>
              <a:rPr lang="en-US"/>
              <a:t>Zichtbare, kleinschalige en betrokken opvangvormen versterken begrip en vertrouwen</a:t>
            </a:r>
            <a:endParaRPr/>
          </a:p>
          <a:p>
            <a:pPr indent="0" lvl="0" marL="0" rtl="0" algn="l">
              <a:lnSpc>
                <a:spcPct val="100000"/>
              </a:lnSpc>
              <a:spcBef>
                <a:spcPts val="0"/>
              </a:spcBef>
              <a:spcAft>
                <a:spcPts val="0"/>
              </a:spcAft>
              <a:buSzPts val="1400"/>
              <a:buNone/>
            </a:pPr>
            <a:r>
              <a:rPr lang="en-US"/>
              <a:t>tussen inwoners en nieuwkomers (WRR, 2021). Transparante communicatie en</a:t>
            </a:r>
            <a:endParaRPr/>
          </a:p>
          <a:p>
            <a:pPr indent="0" lvl="0" marL="0" rtl="0" algn="l">
              <a:lnSpc>
                <a:spcPct val="100000"/>
              </a:lnSpc>
              <a:spcBef>
                <a:spcPts val="0"/>
              </a:spcBef>
              <a:spcAft>
                <a:spcPts val="0"/>
              </a:spcAft>
              <a:buSzPts val="1400"/>
              <a:buNone/>
            </a:pPr>
            <a:r>
              <a:rPr lang="en-US"/>
              <a:t>gezamenlijke activiteiten dragen bij aan sociale cohesie (SCP, 2023). De DGO borgt dit</a:t>
            </a:r>
            <a:endParaRPr/>
          </a:p>
          <a:p>
            <a:pPr indent="0" lvl="0" marL="0" rtl="0" algn="l">
              <a:lnSpc>
                <a:spcPct val="100000"/>
              </a:lnSpc>
              <a:spcBef>
                <a:spcPts val="0"/>
              </a:spcBef>
              <a:spcAft>
                <a:spcPts val="0"/>
              </a:spcAft>
              <a:buSzPts val="1400"/>
              <a:buNone/>
            </a:pPr>
            <a:r>
              <a:rPr lang="en-US"/>
              <a:t>door buurtbetrokkenheid structureel onderdeel te maken van het opvangproces.</a:t>
            </a:r>
            <a:endParaRPr/>
          </a:p>
          <a:p>
            <a:pPr indent="0" lvl="0" marL="0" rtl="0" algn="l">
              <a:lnSpc>
                <a:spcPct val="100000"/>
              </a:lnSpc>
              <a:spcBef>
                <a:spcPts val="0"/>
              </a:spcBef>
              <a:spcAft>
                <a:spcPts val="0"/>
              </a:spcAft>
              <a:buSzPts val="1400"/>
              <a:buNone/>
            </a:pPr>
            <a:r>
              <a:rPr lang="en-US"/>
              <a:t>Sterkere regionale samenwerking en kennisopbouw</a:t>
            </a:r>
            <a:endParaRPr/>
          </a:p>
          <a:p>
            <a:pPr indent="0" lvl="0" marL="0" rtl="0" algn="l">
              <a:lnSpc>
                <a:spcPct val="100000"/>
              </a:lnSpc>
              <a:spcBef>
                <a:spcPts val="0"/>
              </a:spcBef>
              <a:spcAft>
                <a:spcPts val="0"/>
              </a:spcAft>
              <a:buSzPts val="1400"/>
              <a:buNone/>
            </a:pPr>
            <a:r>
              <a:rPr lang="en-US"/>
              <a:t>Regionale samenwerking tussen gemeenten, COA en maatschappelijke partners is</a:t>
            </a:r>
            <a:endParaRPr/>
          </a:p>
          <a:p>
            <a:pPr indent="0" lvl="0" marL="0" rtl="0" algn="l">
              <a:lnSpc>
                <a:spcPct val="100000"/>
              </a:lnSpc>
              <a:spcBef>
                <a:spcPts val="0"/>
              </a:spcBef>
              <a:spcAft>
                <a:spcPts val="0"/>
              </a:spcAft>
              <a:buSzPts val="1400"/>
              <a:buNone/>
            </a:pPr>
            <a:r>
              <a:rPr lang="en-US"/>
              <a:t>essentieel voor duurzame opvangcapaciteit (VNG &amp;amp; Universiteit Utrecht, 2023). 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9</a:t>
            </a:r>
            <a:endParaRPr/>
          </a:p>
          <a:p>
            <a:pPr indent="0" lvl="0" marL="0" rtl="0" algn="l">
              <a:lnSpc>
                <a:spcPct val="100000"/>
              </a:lnSpc>
              <a:spcBef>
                <a:spcPts val="0"/>
              </a:spcBef>
              <a:spcAft>
                <a:spcPts val="0"/>
              </a:spcAft>
              <a:buSzPts val="1400"/>
              <a:buNone/>
            </a:pPr>
            <a:r>
              <a:rPr lang="en-US"/>
              <a:t>DGO versterkt deze samenwerking via gezamenlijke leertrajecten, kennisdeling en</a:t>
            </a:r>
            <a:endParaRPr/>
          </a:p>
          <a:p>
            <a:pPr indent="0" lvl="0" marL="0" rtl="0" algn="l">
              <a:lnSpc>
                <a:spcPct val="100000"/>
              </a:lnSpc>
              <a:spcBef>
                <a:spcPts val="0"/>
              </a:spcBef>
              <a:spcAft>
                <a:spcPts val="0"/>
              </a:spcAft>
              <a:buSzPts val="1400"/>
              <a:buNone/>
            </a:pPr>
            <a:r>
              <a:rPr lang="en-US"/>
              <a:t>afstemming op regionale arbeids- en huisvestingsopgaven.</a:t>
            </a:r>
            <a:endParaRPr/>
          </a:p>
          <a:p>
            <a:pPr indent="0" lvl="0" marL="0" rtl="0" algn="l">
              <a:lnSpc>
                <a:spcPct val="100000"/>
              </a:lnSpc>
              <a:spcBef>
                <a:spcPts val="0"/>
              </a:spcBef>
              <a:spcAft>
                <a:spcPts val="0"/>
              </a:spcAft>
              <a:buSzPts val="1400"/>
              <a:buNone/>
            </a:pPr>
            <a:r>
              <a:rPr lang="en-US"/>
              <a:t>Toekomstgerichte integratieketen</a:t>
            </a:r>
            <a:endParaRPr/>
          </a:p>
          <a:p>
            <a:pPr indent="0" lvl="0" marL="0" rtl="0" algn="l">
              <a:lnSpc>
                <a:spcPct val="100000"/>
              </a:lnSpc>
              <a:spcBef>
                <a:spcPts val="0"/>
              </a:spcBef>
              <a:spcAft>
                <a:spcPts val="0"/>
              </a:spcAft>
              <a:buSzPts val="1400"/>
              <a:buNone/>
            </a:pPr>
            <a:r>
              <a:rPr lang="en-US"/>
              <a:t>Een integrale benadering van opvang, participatie en huisvesting leidt tot duurzamere</a:t>
            </a:r>
            <a:endParaRPr/>
          </a:p>
          <a:p>
            <a:pPr indent="0" lvl="0" marL="0" rtl="0" algn="l">
              <a:lnSpc>
                <a:spcPct val="100000"/>
              </a:lnSpc>
              <a:spcBef>
                <a:spcPts val="0"/>
              </a:spcBef>
              <a:spcAft>
                <a:spcPts val="0"/>
              </a:spcAft>
              <a:buSzPts val="1400"/>
              <a:buNone/>
            </a:pPr>
            <a:r>
              <a:rPr lang="en-US"/>
              <a:t>integratie (SCP, 2022). De DGO operationaliseert dit door opvang en inburgering als één</a:t>
            </a:r>
            <a:endParaRPr/>
          </a:p>
          <a:p>
            <a:pPr indent="0" lvl="0" marL="0" rtl="0" algn="l">
              <a:lnSpc>
                <a:spcPct val="100000"/>
              </a:lnSpc>
              <a:spcBef>
                <a:spcPts val="0"/>
              </a:spcBef>
              <a:spcAft>
                <a:spcPts val="0"/>
              </a:spcAft>
              <a:buSzPts val="1400"/>
              <a:buNone/>
            </a:pPr>
            <a:r>
              <a:rPr lang="en-US"/>
              <a:t>doorlopende keten te benaderen, in lijn met de Wet Inburgering 2021 en de VNG-visie</a:t>
            </a:r>
            <a:endParaRPr/>
          </a:p>
          <a:p>
            <a:pPr indent="0" lvl="0" marL="0" rtl="0" algn="l">
              <a:lnSpc>
                <a:spcPct val="100000"/>
              </a:lnSpc>
              <a:spcBef>
                <a:spcPts val="0"/>
              </a:spcBef>
              <a:spcAft>
                <a:spcPts val="0"/>
              </a:spcAft>
              <a:buSzPts val="1400"/>
              <a:buNone/>
            </a:pPr>
            <a:r>
              <a:rPr lang="en-US"/>
              <a:t>Van opvang tot meedoen (2023).</a:t>
            </a:r>
            <a:endParaRPr/>
          </a:p>
        </p:txBody>
      </p:sp>
      <p:sp>
        <p:nvSpPr>
          <p:cNvPr id="243" name="Google Shape;243;g3a933aa99fd_0_36: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44" name="Google Shape;244;g3a933aa99fd_0_36: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a933aa99fd_0_4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53" name="Google Shape;253;g3a933aa99fd_0_4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54" name="Google Shape;254;g3a933aa99fd_0_49: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a933aa99fd_0_4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Hoofdstuk 1 beschrijft de visie en principes van gemeentelijke opvang.</a:t>
            </a:r>
            <a:endParaRPr/>
          </a:p>
          <a:p>
            <a:pPr indent="0" lvl="0" marL="0" rtl="0" algn="l">
              <a:lnSpc>
                <a:spcPct val="100000"/>
              </a:lnSpc>
              <a:spcBef>
                <a:spcPts val="0"/>
              </a:spcBef>
              <a:spcAft>
                <a:spcPts val="0"/>
              </a:spcAft>
              <a:buSzPts val="1400"/>
              <a:buNone/>
            </a:pPr>
            <a:r>
              <a:rPr lang="en-US"/>
              <a:t>• Hoofdstuk 2 vertaalt dit naar een heldere taakverdeling gemeente–COA</a:t>
            </a:r>
            <a:endParaRPr/>
          </a:p>
          <a:p>
            <a:pPr indent="0" lvl="0" marL="0" rtl="0" algn="l">
              <a:lnSpc>
                <a:spcPct val="100000"/>
              </a:lnSpc>
              <a:spcBef>
                <a:spcPts val="0"/>
              </a:spcBef>
              <a:spcAft>
                <a:spcPts val="0"/>
              </a:spcAft>
              <a:buSzPts val="1400"/>
              <a:buNone/>
            </a:pPr>
            <a:r>
              <a:rPr lang="en-US"/>
              <a:t>• Hoofdstuk 3 t/m 6 gaan over de uitvoering: instroom, begeleiding, zorg,</a:t>
            </a:r>
            <a:endParaRPr/>
          </a:p>
          <a:p>
            <a:pPr indent="0" lvl="0" marL="0" rtl="0" algn="l">
              <a:lnSpc>
                <a:spcPct val="100000"/>
              </a:lnSpc>
              <a:spcBef>
                <a:spcPts val="0"/>
              </a:spcBef>
              <a:spcAft>
                <a:spcPts val="0"/>
              </a:spcAft>
              <a:buSzPts val="1400"/>
              <a:buNone/>
            </a:pPr>
            <a:r>
              <a:rPr lang="en-US"/>
              <a:t>veiligheid, participatie.</a:t>
            </a:r>
            <a:endParaRPr/>
          </a:p>
          <a:p>
            <a:pPr indent="0" lvl="0" marL="0" rtl="0" algn="l">
              <a:lnSpc>
                <a:spcPct val="100000"/>
              </a:lnSpc>
              <a:spcBef>
                <a:spcPts val="0"/>
              </a:spcBef>
              <a:spcAft>
                <a:spcPts val="0"/>
              </a:spcAft>
              <a:buSzPts val="1400"/>
              <a:buNone/>
            </a:pPr>
            <a:r>
              <a:rPr lang="en-US"/>
              <a:t>• Hoofdstuk 7 en 8 gaan over uitstromen, huisvesting en communicatie.</a:t>
            </a:r>
            <a:endParaRPr/>
          </a:p>
          <a:p>
            <a:pPr indent="0" lvl="0" marL="0" rtl="0" algn="l">
              <a:lnSpc>
                <a:spcPct val="100000"/>
              </a:lnSpc>
              <a:spcBef>
                <a:spcPts val="0"/>
              </a:spcBef>
              <a:spcAft>
                <a:spcPts val="0"/>
              </a:spcAft>
              <a:buSzPts val="1400"/>
              <a:buNone/>
            </a:pPr>
            <a:r>
              <a:rPr lang="en-US"/>
              <a:t>• Hoofdstuk 9 laat zien hoe je het voorgaande borgt en monitort.</a:t>
            </a:r>
            <a:endParaRPr/>
          </a:p>
        </p:txBody>
      </p:sp>
      <p:sp>
        <p:nvSpPr>
          <p:cNvPr id="256" name="Google Shape;256;g3a933aa99fd_0_49: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57" name="Google Shape;257;g3a933aa99fd_0_49: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a933aa99fd_0_6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g3a933aa99fd_0_65: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wiltgroei.nl" TargetMode="External"/><Relationship Id="rId4" Type="http://schemas.openxmlformats.org/officeDocument/2006/relationships/hyperlink" Target="https://wiltgroei.nl" TargetMode="Externa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g3b09652797b_3_10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g3b09652797b_3_10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g3b09652797b_3_10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indblad | Orange" type="secHead">
  <p:cSld name="SECTION_HEADER">
    <p:spTree>
      <p:nvGrpSpPr>
        <p:cNvPr id="46" name="Shape 46"/>
        <p:cNvGrpSpPr/>
        <p:nvPr/>
      </p:nvGrpSpPr>
      <p:grpSpPr>
        <a:xfrm>
          <a:off x="0" y="0"/>
          <a:ext cx="0" cy="0"/>
          <a:chOff x="0" y="0"/>
          <a:chExt cx="0" cy="0"/>
        </a:xfrm>
      </p:grpSpPr>
      <p:pic>
        <p:nvPicPr>
          <p:cNvPr id="47" name="Google Shape;47;g3af46c53b0d_0_114"/>
          <p:cNvPicPr preferRelativeResize="0"/>
          <p:nvPr/>
        </p:nvPicPr>
        <p:blipFill rotWithShape="1">
          <a:blip r:embed="rId2">
            <a:alphaModFix/>
          </a:blip>
          <a:srcRect b="0" l="0" r="0" t="0"/>
          <a:stretch/>
        </p:blipFill>
        <p:spPr>
          <a:xfrm>
            <a:off x="7503275" y="4136025"/>
            <a:ext cx="3281450" cy="20149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indblad | Beige">
  <p:cSld name="SECTION_HEADER_1">
    <p:bg>
      <p:bgPr>
        <a:solidFill>
          <a:srgbClr val="E8E7D9"/>
        </a:solidFill>
      </p:bgPr>
    </p:bg>
    <p:spTree>
      <p:nvGrpSpPr>
        <p:cNvPr id="48" name="Shape 48"/>
        <p:cNvGrpSpPr/>
        <p:nvPr/>
      </p:nvGrpSpPr>
      <p:grpSpPr>
        <a:xfrm>
          <a:off x="0" y="0"/>
          <a:ext cx="0" cy="0"/>
          <a:chOff x="0" y="0"/>
          <a:chExt cx="0" cy="0"/>
        </a:xfrm>
      </p:grpSpPr>
      <p:pic>
        <p:nvPicPr>
          <p:cNvPr id="49" name="Google Shape;49;g3af46c53b0d_0_116"/>
          <p:cNvPicPr preferRelativeResize="0"/>
          <p:nvPr/>
        </p:nvPicPr>
        <p:blipFill rotWithShape="1">
          <a:blip r:embed="rId2">
            <a:alphaModFix/>
          </a:blip>
          <a:srcRect b="0" l="0" r="0" t="0"/>
          <a:stretch/>
        </p:blipFill>
        <p:spPr>
          <a:xfrm>
            <a:off x="7503275" y="4136025"/>
            <a:ext cx="3281467" cy="20149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somming 1" type="tx">
  <p:cSld name="TITLE_AND_BODY">
    <p:bg>
      <p:bgPr>
        <a:solidFill>
          <a:srgbClr val="E8E7D9"/>
        </a:solidFill>
      </p:bgPr>
    </p:bg>
    <p:spTree>
      <p:nvGrpSpPr>
        <p:cNvPr id="50" name="Shape 50"/>
        <p:cNvGrpSpPr/>
        <p:nvPr/>
      </p:nvGrpSpPr>
      <p:grpSpPr>
        <a:xfrm>
          <a:off x="0" y="0"/>
          <a:ext cx="0" cy="0"/>
          <a:chOff x="0" y="0"/>
          <a:chExt cx="0" cy="0"/>
        </a:xfrm>
      </p:grpSpPr>
      <p:sp>
        <p:nvSpPr>
          <p:cNvPr id="51" name="Google Shape;51;g3af46c53b0d_0_118"/>
          <p:cNvSpPr/>
          <p:nvPr/>
        </p:nvSpPr>
        <p:spPr>
          <a:xfrm>
            <a:off x="542100" y="465300"/>
            <a:ext cx="17203800" cy="9356400"/>
          </a:xfrm>
          <a:prstGeom prst="roundRect">
            <a:avLst>
              <a:gd fmla="val 3778" name="adj"/>
            </a:avLst>
          </a:prstGeom>
          <a:solidFill>
            <a:srgbClr val="E86648"/>
          </a:solidFill>
          <a:ln cap="flat" cmpd="sng" w="19050">
            <a:solidFill>
              <a:srgbClr val="FF6B65"/>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Karla"/>
              <a:ea typeface="Karla"/>
              <a:cs typeface="Karla"/>
              <a:sym typeface="Karla"/>
            </a:endParaRPr>
          </a:p>
        </p:txBody>
      </p:sp>
      <p:grpSp>
        <p:nvGrpSpPr>
          <p:cNvPr id="52" name="Google Shape;52;g3af46c53b0d_0_118"/>
          <p:cNvGrpSpPr/>
          <p:nvPr/>
        </p:nvGrpSpPr>
        <p:grpSpPr>
          <a:xfrm>
            <a:off x="16360600" y="831800"/>
            <a:ext cx="994400" cy="238200"/>
            <a:chOff x="7052175" y="3816250"/>
            <a:chExt cx="497200" cy="119100"/>
          </a:xfrm>
        </p:grpSpPr>
        <p:sp>
          <p:nvSpPr>
            <p:cNvPr id="53" name="Google Shape;53;g3af46c53b0d_0_118"/>
            <p:cNvSpPr/>
            <p:nvPr/>
          </p:nvSpPr>
          <p:spPr>
            <a:xfrm>
              <a:off x="7052175" y="3816250"/>
              <a:ext cx="119100" cy="119100"/>
            </a:xfrm>
            <a:prstGeom prst="ellipse">
              <a:avLst/>
            </a:prstGeom>
            <a:solidFill>
              <a:srgbClr val="E8E7D9"/>
            </a:solidFill>
            <a:ln cap="flat"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Karla"/>
                <a:ea typeface="Karla"/>
                <a:cs typeface="Karla"/>
                <a:sym typeface="Karla"/>
              </a:endParaRPr>
            </a:p>
          </p:txBody>
        </p:sp>
        <p:sp>
          <p:nvSpPr>
            <p:cNvPr id="54" name="Google Shape;54;g3af46c53b0d_0_118"/>
            <p:cNvSpPr/>
            <p:nvPr/>
          </p:nvSpPr>
          <p:spPr>
            <a:xfrm>
              <a:off x="7241225" y="3816250"/>
              <a:ext cx="119100" cy="119100"/>
            </a:xfrm>
            <a:prstGeom prst="ellipse">
              <a:avLst/>
            </a:prstGeom>
            <a:noFill/>
            <a:ln cap="flat"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Karla"/>
                <a:ea typeface="Karla"/>
                <a:cs typeface="Karla"/>
                <a:sym typeface="Karla"/>
              </a:endParaRPr>
            </a:p>
          </p:txBody>
        </p:sp>
        <p:sp>
          <p:nvSpPr>
            <p:cNvPr id="55" name="Google Shape;55;g3af46c53b0d_0_118"/>
            <p:cNvSpPr/>
            <p:nvPr/>
          </p:nvSpPr>
          <p:spPr>
            <a:xfrm>
              <a:off x="7430275" y="3816250"/>
              <a:ext cx="119100" cy="119100"/>
            </a:xfrm>
            <a:prstGeom prst="ellipse">
              <a:avLst/>
            </a:prstGeom>
            <a:noFill/>
            <a:ln cap="flat"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Karla"/>
                <a:ea typeface="Karla"/>
                <a:cs typeface="Karla"/>
                <a:sym typeface="Karla"/>
              </a:endParaRPr>
            </a:p>
          </p:txBody>
        </p:sp>
      </p:grpSp>
      <p:sp>
        <p:nvSpPr>
          <p:cNvPr id="56" name="Google Shape;56;g3af46c53b0d_0_118"/>
          <p:cNvSpPr txBox="1"/>
          <p:nvPr>
            <p:ph idx="1" type="subTitle"/>
          </p:nvPr>
        </p:nvSpPr>
        <p:spPr>
          <a:xfrm>
            <a:off x="1136600" y="4112700"/>
            <a:ext cx="15706800" cy="46932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7" name="Google Shape;57;g3af46c53b0d_0_118"/>
          <p:cNvSpPr txBox="1"/>
          <p:nvPr>
            <p:ph type="ctrTitle"/>
          </p:nvPr>
        </p:nvSpPr>
        <p:spPr>
          <a:xfrm>
            <a:off x="1136600" y="831800"/>
            <a:ext cx="10775400" cy="31632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10400"/>
              <a:buNone/>
              <a:defRPr sz="9000"/>
            </a:lvl1pPr>
            <a:lvl2pPr lvl="1" algn="ctr">
              <a:lnSpc>
                <a:spcPct val="100000"/>
              </a:lnSpc>
              <a:spcBef>
                <a:spcPts val="0"/>
              </a:spcBef>
              <a:spcAft>
                <a:spcPts val="0"/>
              </a:spcAft>
              <a:buClr>
                <a:srgbClr val="191919"/>
              </a:buClr>
              <a:buSzPts val="10400"/>
              <a:buNone/>
              <a:defRPr sz="10400">
                <a:solidFill>
                  <a:srgbClr val="191919"/>
                </a:solidFill>
              </a:defRPr>
            </a:lvl2pPr>
            <a:lvl3pPr lvl="2" algn="ctr">
              <a:lnSpc>
                <a:spcPct val="100000"/>
              </a:lnSpc>
              <a:spcBef>
                <a:spcPts val="0"/>
              </a:spcBef>
              <a:spcAft>
                <a:spcPts val="0"/>
              </a:spcAft>
              <a:buClr>
                <a:srgbClr val="191919"/>
              </a:buClr>
              <a:buSzPts val="10400"/>
              <a:buNone/>
              <a:defRPr sz="10400">
                <a:solidFill>
                  <a:srgbClr val="191919"/>
                </a:solidFill>
              </a:defRPr>
            </a:lvl3pPr>
            <a:lvl4pPr lvl="3" algn="ctr">
              <a:lnSpc>
                <a:spcPct val="100000"/>
              </a:lnSpc>
              <a:spcBef>
                <a:spcPts val="0"/>
              </a:spcBef>
              <a:spcAft>
                <a:spcPts val="0"/>
              </a:spcAft>
              <a:buClr>
                <a:srgbClr val="191919"/>
              </a:buClr>
              <a:buSzPts val="10400"/>
              <a:buNone/>
              <a:defRPr sz="10400">
                <a:solidFill>
                  <a:srgbClr val="191919"/>
                </a:solidFill>
              </a:defRPr>
            </a:lvl4pPr>
            <a:lvl5pPr lvl="4" algn="ctr">
              <a:lnSpc>
                <a:spcPct val="100000"/>
              </a:lnSpc>
              <a:spcBef>
                <a:spcPts val="0"/>
              </a:spcBef>
              <a:spcAft>
                <a:spcPts val="0"/>
              </a:spcAft>
              <a:buClr>
                <a:srgbClr val="191919"/>
              </a:buClr>
              <a:buSzPts val="10400"/>
              <a:buNone/>
              <a:defRPr sz="10400">
                <a:solidFill>
                  <a:srgbClr val="191919"/>
                </a:solidFill>
              </a:defRPr>
            </a:lvl5pPr>
            <a:lvl6pPr lvl="5" algn="ctr">
              <a:lnSpc>
                <a:spcPct val="100000"/>
              </a:lnSpc>
              <a:spcBef>
                <a:spcPts val="0"/>
              </a:spcBef>
              <a:spcAft>
                <a:spcPts val="0"/>
              </a:spcAft>
              <a:buClr>
                <a:srgbClr val="191919"/>
              </a:buClr>
              <a:buSzPts val="10400"/>
              <a:buNone/>
              <a:defRPr sz="10400">
                <a:solidFill>
                  <a:srgbClr val="191919"/>
                </a:solidFill>
              </a:defRPr>
            </a:lvl6pPr>
            <a:lvl7pPr lvl="6" algn="ctr">
              <a:lnSpc>
                <a:spcPct val="100000"/>
              </a:lnSpc>
              <a:spcBef>
                <a:spcPts val="0"/>
              </a:spcBef>
              <a:spcAft>
                <a:spcPts val="0"/>
              </a:spcAft>
              <a:buClr>
                <a:srgbClr val="191919"/>
              </a:buClr>
              <a:buSzPts val="10400"/>
              <a:buNone/>
              <a:defRPr sz="10400">
                <a:solidFill>
                  <a:srgbClr val="191919"/>
                </a:solidFill>
              </a:defRPr>
            </a:lvl7pPr>
            <a:lvl8pPr lvl="7" algn="ctr">
              <a:lnSpc>
                <a:spcPct val="100000"/>
              </a:lnSpc>
              <a:spcBef>
                <a:spcPts val="0"/>
              </a:spcBef>
              <a:spcAft>
                <a:spcPts val="0"/>
              </a:spcAft>
              <a:buClr>
                <a:srgbClr val="191919"/>
              </a:buClr>
              <a:buSzPts val="10400"/>
              <a:buNone/>
              <a:defRPr sz="10400">
                <a:solidFill>
                  <a:srgbClr val="191919"/>
                </a:solidFill>
              </a:defRPr>
            </a:lvl8pPr>
            <a:lvl9pPr lvl="8" algn="ctr">
              <a:lnSpc>
                <a:spcPct val="100000"/>
              </a:lnSpc>
              <a:spcBef>
                <a:spcPts val="0"/>
              </a:spcBef>
              <a:spcAft>
                <a:spcPts val="0"/>
              </a:spcAft>
              <a:buClr>
                <a:srgbClr val="191919"/>
              </a:buClr>
              <a:buSzPts val="10400"/>
              <a:buNone/>
              <a:defRPr sz="10400">
                <a:solidFill>
                  <a:srgbClr val="191919"/>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somming 2">
  <p:cSld name="TITLE_AND_BODY_1">
    <p:bg>
      <p:bgPr>
        <a:solidFill>
          <a:srgbClr val="E8E7D9"/>
        </a:solidFill>
      </p:bgPr>
    </p:bg>
    <p:spTree>
      <p:nvGrpSpPr>
        <p:cNvPr id="58" name="Shape 58"/>
        <p:cNvGrpSpPr/>
        <p:nvPr/>
      </p:nvGrpSpPr>
      <p:grpSpPr>
        <a:xfrm>
          <a:off x="0" y="0"/>
          <a:ext cx="0" cy="0"/>
          <a:chOff x="0" y="0"/>
          <a:chExt cx="0" cy="0"/>
        </a:xfrm>
      </p:grpSpPr>
      <p:sp>
        <p:nvSpPr>
          <p:cNvPr id="59" name="Google Shape;59;g3af46c53b0d_0_126"/>
          <p:cNvSpPr/>
          <p:nvPr/>
        </p:nvSpPr>
        <p:spPr>
          <a:xfrm>
            <a:off x="542100" y="465300"/>
            <a:ext cx="17203800" cy="9356400"/>
          </a:xfrm>
          <a:prstGeom prst="roundRect">
            <a:avLst>
              <a:gd fmla="val 3778" name="adj"/>
            </a:avLst>
          </a:prstGeom>
          <a:solidFill>
            <a:srgbClr val="E86648"/>
          </a:solidFill>
          <a:ln cap="flat" cmpd="sng" w="19050">
            <a:solidFill>
              <a:srgbClr val="FF6B65"/>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Karla"/>
              <a:ea typeface="Karla"/>
              <a:cs typeface="Karla"/>
              <a:sym typeface="Karla"/>
            </a:endParaRPr>
          </a:p>
        </p:txBody>
      </p:sp>
      <p:grpSp>
        <p:nvGrpSpPr>
          <p:cNvPr id="60" name="Google Shape;60;g3af46c53b0d_0_126"/>
          <p:cNvGrpSpPr/>
          <p:nvPr/>
        </p:nvGrpSpPr>
        <p:grpSpPr>
          <a:xfrm>
            <a:off x="16360600" y="831800"/>
            <a:ext cx="994400" cy="238200"/>
            <a:chOff x="7052175" y="3816250"/>
            <a:chExt cx="497200" cy="119100"/>
          </a:xfrm>
        </p:grpSpPr>
        <p:sp>
          <p:nvSpPr>
            <p:cNvPr id="61" name="Google Shape;61;g3af46c53b0d_0_126"/>
            <p:cNvSpPr/>
            <p:nvPr/>
          </p:nvSpPr>
          <p:spPr>
            <a:xfrm>
              <a:off x="7052175" y="3816250"/>
              <a:ext cx="119100" cy="119100"/>
            </a:xfrm>
            <a:prstGeom prst="ellipse">
              <a:avLst/>
            </a:prstGeom>
            <a:noFill/>
            <a:ln cap="flat"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Karla"/>
                <a:ea typeface="Karla"/>
                <a:cs typeface="Karla"/>
                <a:sym typeface="Karla"/>
              </a:endParaRPr>
            </a:p>
          </p:txBody>
        </p:sp>
        <p:sp>
          <p:nvSpPr>
            <p:cNvPr id="62" name="Google Shape;62;g3af46c53b0d_0_126"/>
            <p:cNvSpPr/>
            <p:nvPr/>
          </p:nvSpPr>
          <p:spPr>
            <a:xfrm>
              <a:off x="7241225" y="3816250"/>
              <a:ext cx="119100" cy="119100"/>
            </a:xfrm>
            <a:prstGeom prst="ellipse">
              <a:avLst/>
            </a:prstGeom>
            <a:solidFill>
              <a:srgbClr val="E8E7D9"/>
            </a:solidFill>
            <a:ln cap="flat"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Karla"/>
                <a:ea typeface="Karla"/>
                <a:cs typeface="Karla"/>
                <a:sym typeface="Karla"/>
              </a:endParaRPr>
            </a:p>
          </p:txBody>
        </p:sp>
        <p:sp>
          <p:nvSpPr>
            <p:cNvPr id="63" name="Google Shape;63;g3af46c53b0d_0_126"/>
            <p:cNvSpPr/>
            <p:nvPr/>
          </p:nvSpPr>
          <p:spPr>
            <a:xfrm>
              <a:off x="7430275" y="3816250"/>
              <a:ext cx="119100" cy="119100"/>
            </a:xfrm>
            <a:prstGeom prst="ellipse">
              <a:avLst/>
            </a:prstGeom>
            <a:noFill/>
            <a:ln cap="flat"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Karla"/>
                <a:ea typeface="Karla"/>
                <a:cs typeface="Karla"/>
                <a:sym typeface="Karla"/>
              </a:endParaRPr>
            </a:p>
          </p:txBody>
        </p:sp>
      </p:grpSp>
      <p:sp>
        <p:nvSpPr>
          <p:cNvPr id="64" name="Google Shape;64;g3af46c53b0d_0_126"/>
          <p:cNvSpPr txBox="1"/>
          <p:nvPr>
            <p:ph idx="1" type="subTitle"/>
          </p:nvPr>
        </p:nvSpPr>
        <p:spPr>
          <a:xfrm>
            <a:off x="1136600" y="4112700"/>
            <a:ext cx="15706800" cy="46932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5" name="Google Shape;65;g3af46c53b0d_0_126"/>
          <p:cNvSpPr txBox="1"/>
          <p:nvPr>
            <p:ph type="ctrTitle"/>
          </p:nvPr>
        </p:nvSpPr>
        <p:spPr>
          <a:xfrm>
            <a:off x="1136600" y="831800"/>
            <a:ext cx="10775400" cy="31632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10400"/>
              <a:buNone/>
              <a:defRPr sz="9000"/>
            </a:lvl1pPr>
            <a:lvl2pPr lvl="1" algn="ctr">
              <a:lnSpc>
                <a:spcPct val="100000"/>
              </a:lnSpc>
              <a:spcBef>
                <a:spcPts val="0"/>
              </a:spcBef>
              <a:spcAft>
                <a:spcPts val="0"/>
              </a:spcAft>
              <a:buClr>
                <a:srgbClr val="191919"/>
              </a:buClr>
              <a:buSzPts val="10400"/>
              <a:buNone/>
              <a:defRPr sz="10400">
                <a:solidFill>
                  <a:srgbClr val="191919"/>
                </a:solidFill>
              </a:defRPr>
            </a:lvl2pPr>
            <a:lvl3pPr lvl="2" algn="ctr">
              <a:lnSpc>
                <a:spcPct val="100000"/>
              </a:lnSpc>
              <a:spcBef>
                <a:spcPts val="0"/>
              </a:spcBef>
              <a:spcAft>
                <a:spcPts val="0"/>
              </a:spcAft>
              <a:buClr>
                <a:srgbClr val="191919"/>
              </a:buClr>
              <a:buSzPts val="10400"/>
              <a:buNone/>
              <a:defRPr sz="10400">
                <a:solidFill>
                  <a:srgbClr val="191919"/>
                </a:solidFill>
              </a:defRPr>
            </a:lvl3pPr>
            <a:lvl4pPr lvl="3" algn="ctr">
              <a:lnSpc>
                <a:spcPct val="100000"/>
              </a:lnSpc>
              <a:spcBef>
                <a:spcPts val="0"/>
              </a:spcBef>
              <a:spcAft>
                <a:spcPts val="0"/>
              </a:spcAft>
              <a:buClr>
                <a:srgbClr val="191919"/>
              </a:buClr>
              <a:buSzPts val="10400"/>
              <a:buNone/>
              <a:defRPr sz="10400">
                <a:solidFill>
                  <a:srgbClr val="191919"/>
                </a:solidFill>
              </a:defRPr>
            </a:lvl4pPr>
            <a:lvl5pPr lvl="4" algn="ctr">
              <a:lnSpc>
                <a:spcPct val="100000"/>
              </a:lnSpc>
              <a:spcBef>
                <a:spcPts val="0"/>
              </a:spcBef>
              <a:spcAft>
                <a:spcPts val="0"/>
              </a:spcAft>
              <a:buClr>
                <a:srgbClr val="191919"/>
              </a:buClr>
              <a:buSzPts val="10400"/>
              <a:buNone/>
              <a:defRPr sz="10400">
                <a:solidFill>
                  <a:srgbClr val="191919"/>
                </a:solidFill>
              </a:defRPr>
            </a:lvl5pPr>
            <a:lvl6pPr lvl="5" algn="ctr">
              <a:lnSpc>
                <a:spcPct val="100000"/>
              </a:lnSpc>
              <a:spcBef>
                <a:spcPts val="0"/>
              </a:spcBef>
              <a:spcAft>
                <a:spcPts val="0"/>
              </a:spcAft>
              <a:buClr>
                <a:srgbClr val="191919"/>
              </a:buClr>
              <a:buSzPts val="10400"/>
              <a:buNone/>
              <a:defRPr sz="10400">
                <a:solidFill>
                  <a:srgbClr val="191919"/>
                </a:solidFill>
              </a:defRPr>
            </a:lvl6pPr>
            <a:lvl7pPr lvl="6" algn="ctr">
              <a:lnSpc>
                <a:spcPct val="100000"/>
              </a:lnSpc>
              <a:spcBef>
                <a:spcPts val="0"/>
              </a:spcBef>
              <a:spcAft>
                <a:spcPts val="0"/>
              </a:spcAft>
              <a:buClr>
                <a:srgbClr val="191919"/>
              </a:buClr>
              <a:buSzPts val="10400"/>
              <a:buNone/>
              <a:defRPr sz="10400">
                <a:solidFill>
                  <a:srgbClr val="191919"/>
                </a:solidFill>
              </a:defRPr>
            </a:lvl7pPr>
            <a:lvl8pPr lvl="7" algn="ctr">
              <a:lnSpc>
                <a:spcPct val="100000"/>
              </a:lnSpc>
              <a:spcBef>
                <a:spcPts val="0"/>
              </a:spcBef>
              <a:spcAft>
                <a:spcPts val="0"/>
              </a:spcAft>
              <a:buClr>
                <a:srgbClr val="191919"/>
              </a:buClr>
              <a:buSzPts val="10400"/>
              <a:buNone/>
              <a:defRPr sz="10400">
                <a:solidFill>
                  <a:srgbClr val="191919"/>
                </a:solidFill>
              </a:defRPr>
            </a:lvl8pPr>
            <a:lvl9pPr lvl="8" algn="ctr">
              <a:lnSpc>
                <a:spcPct val="100000"/>
              </a:lnSpc>
              <a:spcBef>
                <a:spcPts val="0"/>
              </a:spcBef>
              <a:spcAft>
                <a:spcPts val="0"/>
              </a:spcAft>
              <a:buClr>
                <a:srgbClr val="191919"/>
              </a:buClr>
              <a:buSzPts val="10400"/>
              <a:buNone/>
              <a:defRPr sz="10400">
                <a:solidFill>
                  <a:srgbClr val="191919"/>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somming 3">
  <p:cSld name="TITLE_AND_BODY_1_1">
    <p:bg>
      <p:bgPr>
        <a:solidFill>
          <a:srgbClr val="E8E7D9"/>
        </a:solidFill>
      </p:bgPr>
    </p:bg>
    <p:spTree>
      <p:nvGrpSpPr>
        <p:cNvPr id="66" name="Shape 66"/>
        <p:cNvGrpSpPr/>
        <p:nvPr/>
      </p:nvGrpSpPr>
      <p:grpSpPr>
        <a:xfrm>
          <a:off x="0" y="0"/>
          <a:ext cx="0" cy="0"/>
          <a:chOff x="0" y="0"/>
          <a:chExt cx="0" cy="0"/>
        </a:xfrm>
      </p:grpSpPr>
      <p:sp>
        <p:nvSpPr>
          <p:cNvPr id="67" name="Google Shape;67;g3af46c53b0d_0_134"/>
          <p:cNvSpPr/>
          <p:nvPr/>
        </p:nvSpPr>
        <p:spPr>
          <a:xfrm>
            <a:off x="542100" y="465300"/>
            <a:ext cx="17203800" cy="9356400"/>
          </a:xfrm>
          <a:prstGeom prst="roundRect">
            <a:avLst>
              <a:gd fmla="val 3778" name="adj"/>
            </a:avLst>
          </a:prstGeom>
          <a:solidFill>
            <a:srgbClr val="E86648"/>
          </a:solidFill>
          <a:ln cap="flat" cmpd="sng" w="19050">
            <a:solidFill>
              <a:srgbClr val="FF6B65"/>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Karla"/>
              <a:ea typeface="Karla"/>
              <a:cs typeface="Karla"/>
              <a:sym typeface="Karla"/>
            </a:endParaRPr>
          </a:p>
        </p:txBody>
      </p:sp>
      <p:grpSp>
        <p:nvGrpSpPr>
          <p:cNvPr id="68" name="Google Shape;68;g3af46c53b0d_0_134"/>
          <p:cNvGrpSpPr/>
          <p:nvPr/>
        </p:nvGrpSpPr>
        <p:grpSpPr>
          <a:xfrm>
            <a:off x="16360600" y="831800"/>
            <a:ext cx="994400" cy="238200"/>
            <a:chOff x="7052175" y="3816250"/>
            <a:chExt cx="497200" cy="119100"/>
          </a:xfrm>
        </p:grpSpPr>
        <p:sp>
          <p:nvSpPr>
            <p:cNvPr id="69" name="Google Shape;69;g3af46c53b0d_0_134"/>
            <p:cNvSpPr/>
            <p:nvPr/>
          </p:nvSpPr>
          <p:spPr>
            <a:xfrm>
              <a:off x="7052175" y="3816250"/>
              <a:ext cx="119100" cy="119100"/>
            </a:xfrm>
            <a:prstGeom prst="ellipse">
              <a:avLst/>
            </a:prstGeom>
            <a:noFill/>
            <a:ln cap="flat"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Karla"/>
                <a:ea typeface="Karla"/>
                <a:cs typeface="Karla"/>
                <a:sym typeface="Karla"/>
              </a:endParaRPr>
            </a:p>
          </p:txBody>
        </p:sp>
        <p:sp>
          <p:nvSpPr>
            <p:cNvPr id="70" name="Google Shape;70;g3af46c53b0d_0_134"/>
            <p:cNvSpPr/>
            <p:nvPr/>
          </p:nvSpPr>
          <p:spPr>
            <a:xfrm>
              <a:off x="7241225" y="3816250"/>
              <a:ext cx="119100" cy="119100"/>
            </a:xfrm>
            <a:prstGeom prst="ellipse">
              <a:avLst/>
            </a:prstGeom>
            <a:noFill/>
            <a:ln cap="flat"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Karla"/>
                <a:ea typeface="Karla"/>
                <a:cs typeface="Karla"/>
                <a:sym typeface="Karla"/>
              </a:endParaRPr>
            </a:p>
          </p:txBody>
        </p:sp>
        <p:sp>
          <p:nvSpPr>
            <p:cNvPr id="71" name="Google Shape;71;g3af46c53b0d_0_134"/>
            <p:cNvSpPr/>
            <p:nvPr/>
          </p:nvSpPr>
          <p:spPr>
            <a:xfrm>
              <a:off x="7430275" y="3816250"/>
              <a:ext cx="119100" cy="119100"/>
            </a:xfrm>
            <a:prstGeom prst="ellipse">
              <a:avLst/>
            </a:prstGeom>
            <a:solidFill>
              <a:srgbClr val="E8E7D9"/>
            </a:solidFill>
            <a:ln cap="flat" cmpd="sng" w="19050">
              <a:solidFill>
                <a:schemeClr val="dk1"/>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Karla"/>
                <a:ea typeface="Karla"/>
                <a:cs typeface="Karla"/>
                <a:sym typeface="Karla"/>
              </a:endParaRPr>
            </a:p>
          </p:txBody>
        </p:sp>
      </p:grpSp>
      <p:sp>
        <p:nvSpPr>
          <p:cNvPr id="72" name="Google Shape;72;g3af46c53b0d_0_134"/>
          <p:cNvSpPr txBox="1"/>
          <p:nvPr>
            <p:ph idx="1" type="subTitle"/>
          </p:nvPr>
        </p:nvSpPr>
        <p:spPr>
          <a:xfrm>
            <a:off x="1136600" y="4112700"/>
            <a:ext cx="15706800" cy="46932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3" name="Google Shape;73;g3af46c53b0d_0_134"/>
          <p:cNvSpPr txBox="1"/>
          <p:nvPr>
            <p:ph type="ctrTitle"/>
          </p:nvPr>
        </p:nvSpPr>
        <p:spPr>
          <a:xfrm>
            <a:off x="1136600" y="831800"/>
            <a:ext cx="10775400" cy="31632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10400"/>
              <a:buNone/>
              <a:defRPr sz="9000"/>
            </a:lvl1pPr>
            <a:lvl2pPr lvl="1" algn="ctr">
              <a:lnSpc>
                <a:spcPct val="100000"/>
              </a:lnSpc>
              <a:spcBef>
                <a:spcPts val="0"/>
              </a:spcBef>
              <a:spcAft>
                <a:spcPts val="0"/>
              </a:spcAft>
              <a:buClr>
                <a:srgbClr val="191919"/>
              </a:buClr>
              <a:buSzPts val="10400"/>
              <a:buNone/>
              <a:defRPr sz="10400">
                <a:solidFill>
                  <a:srgbClr val="191919"/>
                </a:solidFill>
              </a:defRPr>
            </a:lvl2pPr>
            <a:lvl3pPr lvl="2" algn="ctr">
              <a:lnSpc>
                <a:spcPct val="100000"/>
              </a:lnSpc>
              <a:spcBef>
                <a:spcPts val="0"/>
              </a:spcBef>
              <a:spcAft>
                <a:spcPts val="0"/>
              </a:spcAft>
              <a:buClr>
                <a:srgbClr val="191919"/>
              </a:buClr>
              <a:buSzPts val="10400"/>
              <a:buNone/>
              <a:defRPr sz="10400">
                <a:solidFill>
                  <a:srgbClr val="191919"/>
                </a:solidFill>
              </a:defRPr>
            </a:lvl3pPr>
            <a:lvl4pPr lvl="3" algn="ctr">
              <a:lnSpc>
                <a:spcPct val="100000"/>
              </a:lnSpc>
              <a:spcBef>
                <a:spcPts val="0"/>
              </a:spcBef>
              <a:spcAft>
                <a:spcPts val="0"/>
              </a:spcAft>
              <a:buClr>
                <a:srgbClr val="191919"/>
              </a:buClr>
              <a:buSzPts val="10400"/>
              <a:buNone/>
              <a:defRPr sz="10400">
                <a:solidFill>
                  <a:srgbClr val="191919"/>
                </a:solidFill>
              </a:defRPr>
            </a:lvl4pPr>
            <a:lvl5pPr lvl="4" algn="ctr">
              <a:lnSpc>
                <a:spcPct val="100000"/>
              </a:lnSpc>
              <a:spcBef>
                <a:spcPts val="0"/>
              </a:spcBef>
              <a:spcAft>
                <a:spcPts val="0"/>
              </a:spcAft>
              <a:buClr>
                <a:srgbClr val="191919"/>
              </a:buClr>
              <a:buSzPts val="10400"/>
              <a:buNone/>
              <a:defRPr sz="10400">
                <a:solidFill>
                  <a:srgbClr val="191919"/>
                </a:solidFill>
              </a:defRPr>
            </a:lvl5pPr>
            <a:lvl6pPr lvl="5" algn="ctr">
              <a:lnSpc>
                <a:spcPct val="100000"/>
              </a:lnSpc>
              <a:spcBef>
                <a:spcPts val="0"/>
              </a:spcBef>
              <a:spcAft>
                <a:spcPts val="0"/>
              </a:spcAft>
              <a:buClr>
                <a:srgbClr val="191919"/>
              </a:buClr>
              <a:buSzPts val="10400"/>
              <a:buNone/>
              <a:defRPr sz="10400">
                <a:solidFill>
                  <a:srgbClr val="191919"/>
                </a:solidFill>
              </a:defRPr>
            </a:lvl6pPr>
            <a:lvl7pPr lvl="6" algn="ctr">
              <a:lnSpc>
                <a:spcPct val="100000"/>
              </a:lnSpc>
              <a:spcBef>
                <a:spcPts val="0"/>
              </a:spcBef>
              <a:spcAft>
                <a:spcPts val="0"/>
              </a:spcAft>
              <a:buClr>
                <a:srgbClr val="191919"/>
              </a:buClr>
              <a:buSzPts val="10400"/>
              <a:buNone/>
              <a:defRPr sz="10400">
                <a:solidFill>
                  <a:srgbClr val="191919"/>
                </a:solidFill>
              </a:defRPr>
            </a:lvl7pPr>
            <a:lvl8pPr lvl="7" algn="ctr">
              <a:lnSpc>
                <a:spcPct val="100000"/>
              </a:lnSpc>
              <a:spcBef>
                <a:spcPts val="0"/>
              </a:spcBef>
              <a:spcAft>
                <a:spcPts val="0"/>
              </a:spcAft>
              <a:buClr>
                <a:srgbClr val="191919"/>
              </a:buClr>
              <a:buSzPts val="10400"/>
              <a:buNone/>
              <a:defRPr sz="10400">
                <a:solidFill>
                  <a:srgbClr val="191919"/>
                </a:solidFill>
              </a:defRPr>
            </a:lvl8pPr>
            <a:lvl9pPr lvl="8" algn="ctr">
              <a:lnSpc>
                <a:spcPct val="100000"/>
              </a:lnSpc>
              <a:spcBef>
                <a:spcPts val="0"/>
              </a:spcBef>
              <a:spcAft>
                <a:spcPts val="0"/>
              </a:spcAft>
              <a:buClr>
                <a:srgbClr val="191919"/>
              </a:buClr>
              <a:buSzPts val="10400"/>
              <a:buNone/>
              <a:defRPr sz="10400">
                <a:solidFill>
                  <a:srgbClr val="191919"/>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87" name="Google Shape;8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3" name="Google Shape;93;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6" name="Shape 96"/>
        <p:cNvGrpSpPr/>
        <p:nvPr/>
      </p:nvGrpSpPr>
      <p:grpSpPr>
        <a:xfrm>
          <a:off x="0" y="0"/>
          <a:ext cx="0" cy="0"/>
          <a:chOff x="0" y="0"/>
          <a:chExt cx="0" cy="0"/>
        </a:xfrm>
      </p:grpSpPr>
      <p:sp>
        <p:nvSpPr>
          <p:cNvPr id="97" name="Google Shape;97;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99" name="Google Shape;99;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2" name="Shape 102"/>
        <p:cNvGrpSpPr/>
        <p:nvPr/>
      </p:nvGrpSpPr>
      <p:grpSpPr>
        <a:xfrm>
          <a:off x="0" y="0"/>
          <a:ext cx="0" cy="0"/>
          <a:chOff x="0" y="0"/>
          <a:chExt cx="0" cy="0"/>
        </a:xfrm>
      </p:grpSpPr>
      <p:sp>
        <p:nvSpPr>
          <p:cNvPr id="103" name="Google Shape;103;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5" name="Google Shape;105;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6" name="Google Shape;10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s" type="title">
  <p:cSld name="TITLE">
    <p:bg>
      <p:bgPr>
        <a:solidFill>
          <a:srgbClr val="E8E7D9"/>
        </a:solidFill>
      </p:bgPr>
    </p:bg>
    <p:spTree>
      <p:nvGrpSpPr>
        <p:cNvPr id="16" name="Shape 16"/>
        <p:cNvGrpSpPr/>
        <p:nvPr/>
      </p:nvGrpSpPr>
      <p:grpSpPr>
        <a:xfrm>
          <a:off x="0" y="0"/>
          <a:ext cx="0" cy="0"/>
          <a:chOff x="0" y="0"/>
          <a:chExt cx="0" cy="0"/>
        </a:xfrm>
      </p:grpSpPr>
      <p:sp>
        <p:nvSpPr>
          <p:cNvPr id="17" name="Google Shape;17;g3af46c53b0d_0_84"/>
          <p:cNvSpPr txBox="1"/>
          <p:nvPr>
            <p:ph type="ctrTitle"/>
          </p:nvPr>
        </p:nvSpPr>
        <p:spPr>
          <a:xfrm>
            <a:off x="445550" y="199297"/>
            <a:ext cx="10775400" cy="29736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10400"/>
              <a:buNone/>
              <a:defRPr sz="9000"/>
            </a:lvl1pPr>
            <a:lvl2pPr lvl="1" algn="ctr">
              <a:lnSpc>
                <a:spcPct val="100000"/>
              </a:lnSpc>
              <a:spcBef>
                <a:spcPts val="0"/>
              </a:spcBef>
              <a:spcAft>
                <a:spcPts val="0"/>
              </a:spcAft>
              <a:buClr>
                <a:srgbClr val="191919"/>
              </a:buClr>
              <a:buSzPts val="10400"/>
              <a:buNone/>
              <a:defRPr sz="10400">
                <a:solidFill>
                  <a:srgbClr val="191919"/>
                </a:solidFill>
              </a:defRPr>
            </a:lvl2pPr>
            <a:lvl3pPr lvl="2" algn="ctr">
              <a:lnSpc>
                <a:spcPct val="100000"/>
              </a:lnSpc>
              <a:spcBef>
                <a:spcPts val="0"/>
              </a:spcBef>
              <a:spcAft>
                <a:spcPts val="0"/>
              </a:spcAft>
              <a:buClr>
                <a:srgbClr val="191919"/>
              </a:buClr>
              <a:buSzPts val="10400"/>
              <a:buNone/>
              <a:defRPr sz="10400">
                <a:solidFill>
                  <a:srgbClr val="191919"/>
                </a:solidFill>
              </a:defRPr>
            </a:lvl3pPr>
            <a:lvl4pPr lvl="3" algn="ctr">
              <a:lnSpc>
                <a:spcPct val="100000"/>
              </a:lnSpc>
              <a:spcBef>
                <a:spcPts val="0"/>
              </a:spcBef>
              <a:spcAft>
                <a:spcPts val="0"/>
              </a:spcAft>
              <a:buClr>
                <a:srgbClr val="191919"/>
              </a:buClr>
              <a:buSzPts val="10400"/>
              <a:buNone/>
              <a:defRPr sz="10400">
                <a:solidFill>
                  <a:srgbClr val="191919"/>
                </a:solidFill>
              </a:defRPr>
            </a:lvl4pPr>
            <a:lvl5pPr lvl="4" algn="ctr">
              <a:lnSpc>
                <a:spcPct val="100000"/>
              </a:lnSpc>
              <a:spcBef>
                <a:spcPts val="0"/>
              </a:spcBef>
              <a:spcAft>
                <a:spcPts val="0"/>
              </a:spcAft>
              <a:buClr>
                <a:srgbClr val="191919"/>
              </a:buClr>
              <a:buSzPts val="10400"/>
              <a:buNone/>
              <a:defRPr sz="10400">
                <a:solidFill>
                  <a:srgbClr val="191919"/>
                </a:solidFill>
              </a:defRPr>
            </a:lvl5pPr>
            <a:lvl6pPr lvl="5" algn="ctr">
              <a:lnSpc>
                <a:spcPct val="100000"/>
              </a:lnSpc>
              <a:spcBef>
                <a:spcPts val="0"/>
              </a:spcBef>
              <a:spcAft>
                <a:spcPts val="0"/>
              </a:spcAft>
              <a:buClr>
                <a:srgbClr val="191919"/>
              </a:buClr>
              <a:buSzPts val="10400"/>
              <a:buNone/>
              <a:defRPr sz="10400">
                <a:solidFill>
                  <a:srgbClr val="191919"/>
                </a:solidFill>
              </a:defRPr>
            </a:lvl6pPr>
            <a:lvl7pPr lvl="6" algn="ctr">
              <a:lnSpc>
                <a:spcPct val="100000"/>
              </a:lnSpc>
              <a:spcBef>
                <a:spcPts val="0"/>
              </a:spcBef>
              <a:spcAft>
                <a:spcPts val="0"/>
              </a:spcAft>
              <a:buClr>
                <a:srgbClr val="191919"/>
              </a:buClr>
              <a:buSzPts val="10400"/>
              <a:buNone/>
              <a:defRPr sz="10400">
                <a:solidFill>
                  <a:srgbClr val="191919"/>
                </a:solidFill>
              </a:defRPr>
            </a:lvl7pPr>
            <a:lvl8pPr lvl="7" algn="ctr">
              <a:lnSpc>
                <a:spcPct val="100000"/>
              </a:lnSpc>
              <a:spcBef>
                <a:spcPts val="0"/>
              </a:spcBef>
              <a:spcAft>
                <a:spcPts val="0"/>
              </a:spcAft>
              <a:buClr>
                <a:srgbClr val="191919"/>
              </a:buClr>
              <a:buSzPts val="10400"/>
              <a:buNone/>
              <a:defRPr sz="10400">
                <a:solidFill>
                  <a:srgbClr val="191919"/>
                </a:solidFill>
              </a:defRPr>
            </a:lvl8pPr>
            <a:lvl9pPr lvl="8" algn="ctr">
              <a:lnSpc>
                <a:spcPct val="100000"/>
              </a:lnSpc>
              <a:spcBef>
                <a:spcPts val="0"/>
              </a:spcBef>
              <a:spcAft>
                <a:spcPts val="0"/>
              </a:spcAft>
              <a:buClr>
                <a:srgbClr val="191919"/>
              </a:buClr>
              <a:buSzPts val="10400"/>
              <a:buNone/>
              <a:defRPr sz="10400">
                <a:solidFill>
                  <a:srgbClr val="191919"/>
                </a:solidFill>
              </a:defRPr>
            </a:lvl9pPr>
          </a:lstStyle>
          <a:p/>
        </p:txBody>
      </p:sp>
      <p:sp>
        <p:nvSpPr>
          <p:cNvPr id="18" name="Google Shape;18;g3af46c53b0d_0_84"/>
          <p:cNvSpPr txBox="1"/>
          <p:nvPr>
            <p:ph idx="1" type="subTitle"/>
          </p:nvPr>
        </p:nvSpPr>
        <p:spPr>
          <a:xfrm>
            <a:off x="445550" y="3477700"/>
            <a:ext cx="15112200" cy="62904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9" name="Shape 109"/>
        <p:cNvGrpSpPr/>
        <p:nvPr/>
      </p:nvGrpSpPr>
      <p:grpSpPr>
        <a:xfrm>
          <a:off x="0" y="0"/>
          <a:ext cx="0" cy="0"/>
          <a:chOff x="0" y="0"/>
          <a:chExt cx="0" cy="0"/>
        </a:xfrm>
      </p:grpSpPr>
      <p:sp>
        <p:nvSpPr>
          <p:cNvPr id="110" name="Google Shape;11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2" name="Google Shape;112;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13" name="Google Shape;113;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4" name="Google Shape;114;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15" name="Google Shape;11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8" name="Shape 118"/>
        <p:cNvGrpSpPr/>
        <p:nvPr/>
      </p:nvGrpSpPr>
      <p:grpSpPr>
        <a:xfrm>
          <a:off x="0" y="0"/>
          <a:ext cx="0" cy="0"/>
          <a:chOff x="0" y="0"/>
          <a:chExt cx="0" cy="0"/>
        </a:xfrm>
      </p:grpSpPr>
      <p:sp>
        <p:nvSpPr>
          <p:cNvPr id="119" name="Google Shape;11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3" name="Shape 123"/>
        <p:cNvGrpSpPr/>
        <p:nvPr/>
      </p:nvGrpSpPr>
      <p:grpSpPr>
        <a:xfrm>
          <a:off x="0" y="0"/>
          <a:ext cx="0" cy="0"/>
          <a:chOff x="0" y="0"/>
          <a:chExt cx="0" cy="0"/>
        </a:xfrm>
      </p:grpSpPr>
      <p:sp>
        <p:nvSpPr>
          <p:cNvPr id="124" name="Google Shape;124;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26" name="Google Shape;126;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27" name="Google Shape;12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0" name="Shape 130"/>
        <p:cNvGrpSpPr/>
        <p:nvPr/>
      </p:nvGrpSpPr>
      <p:grpSpPr>
        <a:xfrm>
          <a:off x="0" y="0"/>
          <a:ext cx="0" cy="0"/>
          <a:chOff x="0" y="0"/>
          <a:chExt cx="0" cy="0"/>
        </a:xfrm>
      </p:grpSpPr>
      <p:sp>
        <p:nvSpPr>
          <p:cNvPr id="131" name="Google Shape;131;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3"/>
          <p:cNvSpPr/>
          <p:nvPr>
            <p:ph idx="2" type="pic"/>
          </p:nvPr>
        </p:nvSpPr>
        <p:spPr>
          <a:xfrm>
            <a:off x="1792288" y="612775"/>
            <a:ext cx="5486400" cy="4114800"/>
          </a:xfrm>
          <a:prstGeom prst="rect">
            <a:avLst/>
          </a:prstGeom>
          <a:noFill/>
          <a:ln>
            <a:noFill/>
          </a:ln>
        </p:spPr>
      </p:sp>
      <p:sp>
        <p:nvSpPr>
          <p:cNvPr id="133" name="Google Shape;133;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34" name="Google Shape;134;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0" name="Google Shape;140;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3" name="Shape 143"/>
        <p:cNvGrpSpPr/>
        <p:nvPr/>
      </p:nvGrpSpPr>
      <p:grpSpPr>
        <a:xfrm>
          <a:off x="0" y="0"/>
          <a:ext cx="0" cy="0"/>
          <a:chOff x="0" y="0"/>
          <a:chExt cx="0" cy="0"/>
        </a:xfrm>
      </p:grpSpPr>
      <p:sp>
        <p:nvSpPr>
          <p:cNvPr id="144" name="Google Shape;144;p2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6" name="Google Shape;146;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p:cSld name="TITLE_2">
    <p:bg>
      <p:bgPr>
        <a:solidFill>
          <a:srgbClr val="E8E7D9"/>
        </a:solidFill>
      </p:bgPr>
    </p:bg>
    <p:spTree>
      <p:nvGrpSpPr>
        <p:cNvPr id="19" name="Shape 19"/>
        <p:cNvGrpSpPr/>
        <p:nvPr/>
      </p:nvGrpSpPr>
      <p:grpSpPr>
        <a:xfrm>
          <a:off x="0" y="0"/>
          <a:ext cx="0" cy="0"/>
          <a:chOff x="0" y="0"/>
          <a:chExt cx="0" cy="0"/>
        </a:xfrm>
      </p:grpSpPr>
      <p:sp>
        <p:nvSpPr>
          <p:cNvPr id="20" name="Google Shape;20;g3af46c53b0d_0_87"/>
          <p:cNvSpPr/>
          <p:nvPr/>
        </p:nvSpPr>
        <p:spPr>
          <a:xfrm>
            <a:off x="542100" y="465300"/>
            <a:ext cx="17203800" cy="9356400"/>
          </a:xfrm>
          <a:prstGeom prst="roundRect">
            <a:avLst>
              <a:gd fmla="val 3778" name="adj"/>
            </a:avLst>
          </a:prstGeom>
          <a:solidFill>
            <a:srgbClr val="E86648"/>
          </a:solidFill>
          <a:ln cap="flat" cmpd="sng" w="19050">
            <a:solidFill>
              <a:srgbClr val="FF6B65"/>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Karla"/>
              <a:ea typeface="Karla"/>
              <a:cs typeface="Karla"/>
              <a:sym typeface="Karla"/>
            </a:endParaRPr>
          </a:p>
        </p:txBody>
      </p:sp>
      <p:sp>
        <p:nvSpPr>
          <p:cNvPr id="21" name="Google Shape;21;g3af46c53b0d_0_87"/>
          <p:cNvSpPr txBox="1"/>
          <p:nvPr>
            <p:ph idx="1" type="subTitle"/>
          </p:nvPr>
        </p:nvSpPr>
        <p:spPr>
          <a:xfrm>
            <a:off x="1136600" y="4112700"/>
            <a:ext cx="15706800" cy="46932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2" name="Google Shape;22;g3af46c53b0d_0_87"/>
          <p:cNvSpPr txBox="1"/>
          <p:nvPr>
            <p:ph type="ctrTitle"/>
          </p:nvPr>
        </p:nvSpPr>
        <p:spPr>
          <a:xfrm>
            <a:off x="1136600" y="703697"/>
            <a:ext cx="10775400" cy="29736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Clr>
                <a:srgbClr val="E8E7D9"/>
              </a:buClr>
              <a:buSzPts val="10400"/>
              <a:buNone/>
              <a:defRPr sz="9000">
                <a:solidFill>
                  <a:srgbClr val="E8E7D9"/>
                </a:solidFill>
              </a:defRPr>
            </a:lvl1pPr>
            <a:lvl2pPr lvl="1" algn="ctr">
              <a:lnSpc>
                <a:spcPct val="100000"/>
              </a:lnSpc>
              <a:spcBef>
                <a:spcPts val="0"/>
              </a:spcBef>
              <a:spcAft>
                <a:spcPts val="0"/>
              </a:spcAft>
              <a:buClr>
                <a:srgbClr val="191919"/>
              </a:buClr>
              <a:buSzPts val="10400"/>
              <a:buNone/>
              <a:defRPr sz="10400">
                <a:solidFill>
                  <a:srgbClr val="191919"/>
                </a:solidFill>
              </a:defRPr>
            </a:lvl2pPr>
            <a:lvl3pPr lvl="2" algn="ctr">
              <a:lnSpc>
                <a:spcPct val="100000"/>
              </a:lnSpc>
              <a:spcBef>
                <a:spcPts val="0"/>
              </a:spcBef>
              <a:spcAft>
                <a:spcPts val="0"/>
              </a:spcAft>
              <a:buClr>
                <a:srgbClr val="191919"/>
              </a:buClr>
              <a:buSzPts val="10400"/>
              <a:buNone/>
              <a:defRPr sz="10400">
                <a:solidFill>
                  <a:srgbClr val="191919"/>
                </a:solidFill>
              </a:defRPr>
            </a:lvl3pPr>
            <a:lvl4pPr lvl="3" algn="ctr">
              <a:lnSpc>
                <a:spcPct val="100000"/>
              </a:lnSpc>
              <a:spcBef>
                <a:spcPts val="0"/>
              </a:spcBef>
              <a:spcAft>
                <a:spcPts val="0"/>
              </a:spcAft>
              <a:buClr>
                <a:srgbClr val="191919"/>
              </a:buClr>
              <a:buSzPts val="10400"/>
              <a:buNone/>
              <a:defRPr sz="10400">
                <a:solidFill>
                  <a:srgbClr val="191919"/>
                </a:solidFill>
              </a:defRPr>
            </a:lvl4pPr>
            <a:lvl5pPr lvl="4" algn="ctr">
              <a:lnSpc>
                <a:spcPct val="100000"/>
              </a:lnSpc>
              <a:spcBef>
                <a:spcPts val="0"/>
              </a:spcBef>
              <a:spcAft>
                <a:spcPts val="0"/>
              </a:spcAft>
              <a:buClr>
                <a:srgbClr val="191919"/>
              </a:buClr>
              <a:buSzPts val="10400"/>
              <a:buNone/>
              <a:defRPr sz="10400">
                <a:solidFill>
                  <a:srgbClr val="191919"/>
                </a:solidFill>
              </a:defRPr>
            </a:lvl5pPr>
            <a:lvl6pPr lvl="5" algn="ctr">
              <a:lnSpc>
                <a:spcPct val="100000"/>
              </a:lnSpc>
              <a:spcBef>
                <a:spcPts val="0"/>
              </a:spcBef>
              <a:spcAft>
                <a:spcPts val="0"/>
              </a:spcAft>
              <a:buClr>
                <a:srgbClr val="191919"/>
              </a:buClr>
              <a:buSzPts val="10400"/>
              <a:buNone/>
              <a:defRPr sz="10400">
                <a:solidFill>
                  <a:srgbClr val="191919"/>
                </a:solidFill>
              </a:defRPr>
            </a:lvl6pPr>
            <a:lvl7pPr lvl="6" algn="ctr">
              <a:lnSpc>
                <a:spcPct val="100000"/>
              </a:lnSpc>
              <a:spcBef>
                <a:spcPts val="0"/>
              </a:spcBef>
              <a:spcAft>
                <a:spcPts val="0"/>
              </a:spcAft>
              <a:buClr>
                <a:srgbClr val="191919"/>
              </a:buClr>
              <a:buSzPts val="10400"/>
              <a:buNone/>
              <a:defRPr sz="10400">
                <a:solidFill>
                  <a:srgbClr val="191919"/>
                </a:solidFill>
              </a:defRPr>
            </a:lvl7pPr>
            <a:lvl8pPr lvl="7" algn="ctr">
              <a:lnSpc>
                <a:spcPct val="100000"/>
              </a:lnSpc>
              <a:spcBef>
                <a:spcPts val="0"/>
              </a:spcBef>
              <a:spcAft>
                <a:spcPts val="0"/>
              </a:spcAft>
              <a:buClr>
                <a:srgbClr val="191919"/>
              </a:buClr>
              <a:buSzPts val="10400"/>
              <a:buNone/>
              <a:defRPr sz="10400">
                <a:solidFill>
                  <a:srgbClr val="191919"/>
                </a:solidFill>
              </a:defRPr>
            </a:lvl8pPr>
            <a:lvl9pPr lvl="8" algn="ctr">
              <a:lnSpc>
                <a:spcPct val="100000"/>
              </a:lnSpc>
              <a:spcBef>
                <a:spcPts val="0"/>
              </a:spcBef>
              <a:spcAft>
                <a:spcPts val="0"/>
              </a:spcAft>
              <a:buClr>
                <a:srgbClr val="191919"/>
              </a:buClr>
              <a:buSzPts val="10400"/>
              <a:buNone/>
              <a:defRPr sz="10400">
                <a:solidFill>
                  <a:srgbClr val="191919"/>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oorblad">
  <p:cSld name="TITLE_2_1">
    <p:bg>
      <p:bgPr>
        <a:solidFill>
          <a:srgbClr val="E8E7D9"/>
        </a:solidFill>
      </p:bgPr>
    </p:bg>
    <p:spTree>
      <p:nvGrpSpPr>
        <p:cNvPr id="23" name="Shape 23"/>
        <p:cNvGrpSpPr/>
        <p:nvPr/>
      </p:nvGrpSpPr>
      <p:grpSpPr>
        <a:xfrm>
          <a:off x="0" y="0"/>
          <a:ext cx="0" cy="0"/>
          <a:chOff x="0" y="0"/>
          <a:chExt cx="0" cy="0"/>
        </a:xfrm>
      </p:grpSpPr>
      <p:sp>
        <p:nvSpPr>
          <p:cNvPr id="24" name="Google Shape;24;g3af46c53b0d_0_91"/>
          <p:cNvSpPr txBox="1"/>
          <p:nvPr>
            <p:ph idx="1" type="subTitle"/>
          </p:nvPr>
        </p:nvSpPr>
        <p:spPr>
          <a:xfrm>
            <a:off x="410900" y="9217000"/>
            <a:ext cx="15706800" cy="5688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p:txBody>
      </p:sp>
      <p:sp>
        <p:nvSpPr>
          <p:cNvPr id="25" name="Google Shape;25;g3af46c53b0d_0_91"/>
          <p:cNvSpPr txBox="1"/>
          <p:nvPr>
            <p:ph type="ctrTitle"/>
          </p:nvPr>
        </p:nvSpPr>
        <p:spPr>
          <a:xfrm>
            <a:off x="501600" y="413454"/>
            <a:ext cx="15845400" cy="67170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12000"/>
              <a:buNone/>
              <a:defRPr sz="12000"/>
            </a:lvl1pPr>
            <a:lvl2pPr lvl="1" algn="ctr">
              <a:lnSpc>
                <a:spcPct val="100000"/>
              </a:lnSpc>
              <a:spcBef>
                <a:spcPts val="0"/>
              </a:spcBef>
              <a:spcAft>
                <a:spcPts val="0"/>
              </a:spcAft>
              <a:buClr>
                <a:srgbClr val="191919"/>
              </a:buClr>
              <a:buSzPts val="10400"/>
              <a:buNone/>
              <a:defRPr sz="10400">
                <a:solidFill>
                  <a:srgbClr val="191919"/>
                </a:solidFill>
              </a:defRPr>
            </a:lvl2pPr>
            <a:lvl3pPr lvl="2" algn="ctr">
              <a:lnSpc>
                <a:spcPct val="100000"/>
              </a:lnSpc>
              <a:spcBef>
                <a:spcPts val="0"/>
              </a:spcBef>
              <a:spcAft>
                <a:spcPts val="0"/>
              </a:spcAft>
              <a:buClr>
                <a:srgbClr val="191919"/>
              </a:buClr>
              <a:buSzPts val="10400"/>
              <a:buNone/>
              <a:defRPr sz="10400">
                <a:solidFill>
                  <a:srgbClr val="191919"/>
                </a:solidFill>
              </a:defRPr>
            </a:lvl3pPr>
            <a:lvl4pPr lvl="3" algn="ctr">
              <a:lnSpc>
                <a:spcPct val="100000"/>
              </a:lnSpc>
              <a:spcBef>
                <a:spcPts val="0"/>
              </a:spcBef>
              <a:spcAft>
                <a:spcPts val="0"/>
              </a:spcAft>
              <a:buClr>
                <a:srgbClr val="191919"/>
              </a:buClr>
              <a:buSzPts val="10400"/>
              <a:buNone/>
              <a:defRPr sz="10400">
                <a:solidFill>
                  <a:srgbClr val="191919"/>
                </a:solidFill>
              </a:defRPr>
            </a:lvl4pPr>
            <a:lvl5pPr lvl="4" algn="ctr">
              <a:lnSpc>
                <a:spcPct val="100000"/>
              </a:lnSpc>
              <a:spcBef>
                <a:spcPts val="0"/>
              </a:spcBef>
              <a:spcAft>
                <a:spcPts val="0"/>
              </a:spcAft>
              <a:buClr>
                <a:srgbClr val="191919"/>
              </a:buClr>
              <a:buSzPts val="10400"/>
              <a:buNone/>
              <a:defRPr sz="10400">
                <a:solidFill>
                  <a:srgbClr val="191919"/>
                </a:solidFill>
              </a:defRPr>
            </a:lvl5pPr>
            <a:lvl6pPr lvl="5" algn="ctr">
              <a:lnSpc>
                <a:spcPct val="100000"/>
              </a:lnSpc>
              <a:spcBef>
                <a:spcPts val="0"/>
              </a:spcBef>
              <a:spcAft>
                <a:spcPts val="0"/>
              </a:spcAft>
              <a:buClr>
                <a:srgbClr val="191919"/>
              </a:buClr>
              <a:buSzPts val="10400"/>
              <a:buNone/>
              <a:defRPr sz="10400">
                <a:solidFill>
                  <a:srgbClr val="191919"/>
                </a:solidFill>
              </a:defRPr>
            </a:lvl6pPr>
            <a:lvl7pPr lvl="6" algn="ctr">
              <a:lnSpc>
                <a:spcPct val="100000"/>
              </a:lnSpc>
              <a:spcBef>
                <a:spcPts val="0"/>
              </a:spcBef>
              <a:spcAft>
                <a:spcPts val="0"/>
              </a:spcAft>
              <a:buClr>
                <a:srgbClr val="191919"/>
              </a:buClr>
              <a:buSzPts val="10400"/>
              <a:buNone/>
              <a:defRPr sz="10400">
                <a:solidFill>
                  <a:srgbClr val="191919"/>
                </a:solidFill>
              </a:defRPr>
            </a:lvl7pPr>
            <a:lvl8pPr lvl="7" algn="ctr">
              <a:lnSpc>
                <a:spcPct val="100000"/>
              </a:lnSpc>
              <a:spcBef>
                <a:spcPts val="0"/>
              </a:spcBef>
              <a:spcAft>
                <a:spcPts val="0"/>
              </a:spcAft>
              <a:buClr>
                <a:srgbClr val="191919"/>
              </a:buClr>
              <a:buSzPts val="10400"/>
              <a:buNone/>
              <a:defRPr sz="10400">
                <a:solidFill>
                  <a:srgbClr val="191919"/>
                </a:solidFill>
              </a:defRPr>
            </a:lvl8pPr>
            <a:lvl9pPr lvl="8" algn="ctr">
              <a:lnSpc>
                <a:spcPct val="100000"/>
              </a:lnSpc>
              <a:spcBef>
                <a:spcPts val="0"/>
              </a:spcBef>
              <a:spcAft>
                <a:spcPts val="0"/>
              </a:spcAft>
              <a:buClr>
                <a:srgbClr val="191919"/>
              </a:buClr>
              <a:buSzPts val="10400"/>
              <a:buNone/>
              <a:defRPr sz="10400">
                <a:solidFill>
                  <a:srgbClr val="191919"/>
                </a:solidFill>
              </a:defRPr>
            </a:lvl9pPr>
          </a:lstStyle>
          <a:p/>
        </p:txBody>
      </p:sp>
      <p:pic>
        <p:nvPicPr>
          <p:cNvPr id="26" name="Google Shape;26;g3af46c53b0d_0_91"/>
          <p:cNvPicPr preferRelativeResize="0"/>
          <p:nvPr/>
        </p:nvPicPr>
        <p:blipFill rotWithShape="1">
          <a:blip r:embed="rId2">
            <a:alphaModFix/>
          </a:blip>
          <a:srcRect b="0" l="0" r="0" t="0"/>
          <a:stretch/>
        </p:blipFill>
        <p:spPr>
          <a:xfrm>
            <a:off x="16857795" y="9103308"/>
            <a:ext cx="1111500" cy="68250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1/4">
  <p:cSld name="TITLE_1">
    <p:bg>
      <p:bgPr>
        <a:solidFill>
          <a:srgbClr val="E8E7D9"/>
        </a:solidFill>
      </p:bgPr>
    </p:bg>
    <p:spTree>
      <p:nvGrpSpPr>
        <p:cNvPr id="27" name="Shape 27"/>
        <p:cNvGrpSpPr/>
        <p:nvPr/>
      </p:nvGrpSpPr>
      <p:grpSpPr>
        <a:xfrm>
          <a:off x="0" y="0"/>
          <a:ext cx="0" cy="0"/>
          <a:chOff x="0" y="0"/>
          <a:chExt cx="0" cy="0"/>
        </a:xfrm>
      </p:grpSpPr>
      <p:sp>
        <p:nvSpPr>
          <p:cNvPr id="28" name="Google Shape;28;g3af46c53b0d_0_95"/>
          <p:cNvSpPr/>
          <p:nvPr/>
        </p:nvSpPr>
        <p:spPr>
          <a:xfrm>
            <a:off x="542100" y="465300"/>
            <a:ext cx="12792600" cy="9356400"/>
          </a:xfrm>
          <a:prstGeom prst="roundRect">
            <a:avLst>
              <a:gd fmla="val 3778" name="adj"/>
            </a:avLst>
          </a:prstGeom>
          <a:solidFill>
            <a:srgbClr val="E86648"/>
          </a:solidFill>
          <a:ln>
            <a:noFill/>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Karla"/>
              <a:ea typeface="Karla"/>
              <a:cs typeface="Karla"/>
              <a:sym typeface="Karla"/>
            </a:endParaRPr>
          </a:p>
        </p:txBody>
      </p:sp>
      <p:sp>
        <p:nvSpPr>
          <p:cNvPr id="29" name="Google Shape;29;g3af46c53b0d_0_95"/>
          <p:cNvSpPr txBox="1"/>
          <p:nvPr>
            <p:ph type="ctrTitle"/>
          </p:nvPr>
        </p:nvSpPr>
        <p:spPr>
          <a:xfrm>
            <a:off x="1136600" y="703697"/>
            <a:ext cx="10775400" cy="29736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Clr>
                <a:srgbClr val="E8E7D9"/>
              </a:buClr>
              <a:buSzPts val="10400"/>
              <a:buNone/>
              <a:defRPr sz="9000">
                <a:solidFill>
                  <a:srgbClr val="E8E7D9"/>
                </a:solidFill>
              </a:defRPr>
            </a:lvl1pPr>
            <a:lvl2pPr lvl="1" algn="ctr">
              <a:lnSpc>
                <a:spcPct val="100000"/>
              </a:lnSpc>
              <a:spcBef>
                <a:spcPts val="0"/>
              </a:spcBef>
              <a:spcAft>
                <a:spcPts val="0"/>
              </a:spcAft>
              <a:buClr>
                <a:srgbClr val="191919"/>
              </a:buClr>
              <a:buSzPts val="10400"/>
              <a:buNone/>
              <a:defRPr sz="10400">
                <a:solidFill>
                  <a:srgbClr val="191919"/>
                </a:solidFill>
              </a:defRPr>
            </a:lvl2pPr>
            <a:lvl3pPr lvl="2" algn="ctr">
              <a:lnSpc>
                <a:spcPct val="100000"/>
              </a:lnSpc>
              <a:spcBef>
                <a:spcPts val="0"/>
              </a:spcBef>
              <a:spcAft>
                <a:spcPts val="0"/>
              </a:spcAft>
              <a:buClr>
                <a:srgbClr val="191919"/>
              </a:buClr>
              <a:buSzPts val="10400"/>
              <a:buNone/>
              <a:defRPr sz="10400">
                <a:solidFill>
                  <a:srgbClr val="191919"/>
                </a:solidFill>
              </a:defRPr>
            </a:lvl3pPr>
            <a:lvl4pPr lvl="3" algn="ctr">
              <a:lnSpc>
                <a:spcPct val="100000"/>
              </a:lnSpc>
              <a:spcBef>
                <a:spcPts val="0"/>
              </a:spcBef>
              <a:spcAft>
                <a:spcPts val="0"/>
              </a:spcAft>
              <a:buClr>
                <a:srgbClr val="191919"/>
              </a:buClr>
              <a:buSzPts val="10400"/>
              <a:buNone/>
              <a:defRPr sz="10400">
                <a:solidFill>
                  <a:srgbClr val="191919"/>
                </a:solidFill>
              </a:defRPr>
            </a:lvl4pPr>
            <a:lvl5pPr lvl="4" algn="ctr">
              <a:lnSpc>
                <a:spcPct val="100000"/>
              </a:lnSpc>
              <a:spcBef>
                <a:spcPts val="0"/>
              </a:spcBef>
              <a:spcAft>
                <a:spcPts val="0"/>
              </a:spcAft>
              <a:buClr>
                <a:srgbClr val="191919"/>
              </a:buClr>
              <a:buSzPts val="10400"/>
              <a:buNone/>
              <a:defRPr sz="10400">
                <a:solidFill>
                  <a:srgbClr val="191919"/>
                </a:solidFill>
              </a:defRPr>
            </a:lvl5pPr>
            <a:lvl6pPr lvl="5" algn="ctr">
              <a:lnSpc>
                <a:spcPct val="100000"/>
              </a:lnSpc>
              <a:spcBef>
                <a:spcPts val="0"/>
              </a:spcBef>
              <a:spcAft>
                <a:spcPts val="0"/>
              </a:spcAft>
              <a:buClr>
                <a:srgbClr val="191919"/>
              </a:buClr>
              <a:buSzPts val="10400"/>
              <a:buNone/>
              <a:defRPr sz="10400">
                <a:solidFill>
                  <a:srgbClr val="191919"/>
                </a:solidFill>
              </a:defRPr>
            </a:lvl6pPr>
            <a:lvl7pPr lvl="6" algn="ctr">
              <a:lnSpc>
                <a:spcPct val="100000"/>
              </a:lnSpc>
              <a:spcBef>
                <a:spcPts val="0"/>
              </a:spcBef>
              <a:spcAft>
                <a:spcPts val="0"/>
              </a:spcAft>
              <a:buClr>
                <a:srgbClr val="191919"/>
              </a:buClr>
              <a:buSzPts val="10400"/>
              <a:buNone/>
              <a:defRPr sz="10400">
                <a:solidFill>
                  <a:srgbClr val="191919"/>
                </a:solidFill>
              </a:defRPr>
            </a:lvl7pPr>
            <a:lvl8pPr lvl="7" algn="ctr">
              <a:lnSpc>
                <a:spcPct val="100000"/>
              </a:lnSpc>
              <a:spcBef>
                <a:spcPts val="0"/>
              </a:spcBef>
              <a:spcAft>
                <a:spcPts val="0"/>
              </a:spcAft>
              <a:buClr>
                <a:srgbClr val="191919"/>
              </a:buClr>
              <a:buSzPts val="10400"/>
              <a:buNone/>
              <a:defRPr sz="10400">
                <a:solidFill>
                  <a:srgbClr val="191919"/>
                </a:solidFill>
              </a:defRPr>
            </a:lvl8pPr>
            <a:lvl9pPr lvl="8" algn="ctr">
              <a:lnSpc>
                <a:spcPct val="100000"/>
              </a:lnSpc>
              <a:spcBef>
                <a:spcPts val="0"/>
              </a:spcBef>
              <a:spcAft>
                <a:spcPts val="0"/>
              </a:spcAft>
              <a:buClr>
                <a:srgbClr val="191919"/>
              </a:buClr>
              <a:buSzPts val="10400"/>
              <a:buNone/>
              <a:defRPr sz="10400">
                <a:solidFill>
                  <a:srgbClr val="191919"/>
                </a:solidFill>
              </a:defRPr>
            </a:lvl9pPr>
          </a:lstStyle>
          <a:p/>
        </p:txBody>
      </p:sp>
      <p:sp>
        <p:nvSpPr>
          <p:cNvPr id="30" name="Google Shape;30;g3af46c53b0d_0_95"/>
          <p:cNvSpPr txBox="1"/>
          <p:nvPr>
            <p:ph idx="1" type="subTitle"/>
          </p:nvPr>
        </p:nvSpPr>
        <p:spPr>
          <a:xfrm>
            <a:off x="1136600" y="4112700"/>
            <a:ext cx="11208600" cy="46932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1" name="Google Shape;31;g3af46c53b0d_0_95"/>
          <p:cNvSpPr/>
          <p:nvPr>
            <p:ph idx="2" type="pic"/>
          </p:nvPr>
        </p:nvSpPr>
        <p:spPr>
          <a:xfrm>
            <a:off x="13559101" y="465300"/>
            <a:ext cx="4300200" cy="9356400"/>
          </a:xfrm>
          <a:prstGeom prst="roundRect">
            <a:avLst>
              <a:gd fmla="val 8687" name="adj"/>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1/2">
  <p:cSld name="TITLE_1_1">
    <p:bg>
      <p:bgPr>
        <a:solidFill>
          <a:srgbClr val="E8E7D9"/>
        </a:solidFill>
      </p:bgPr>
    </p:bg>
    <p:spTree>
      <p:nvGrpSpPr>
        <p:cNvPr id="32" name="Shape 32"/>
        <p:cNvGrpSpPr/>
        <p:nvPr/>
      </p:nvGrpSpPr>
      <p:grpSpPr>
        <a:xfrm>
          <a:off x="0" y="0"/>
          <a:ext cx="0" cy="0"/>
          <a:chOff x="0" y="0"/>
          <a:chExt cx="0" cy="0"/>
        </a:xfrm>
      </p:grpSpPr>
      <p:sp>
        <p:nvSpPr>
          <p:cNvPr id="33" name="Google Shape;33;g3af46c53b0d_0_100"/>
          <p:cNvSpPr/>
          <p:nvPr/>
        </p:nvSpPr>
        <p:spPr>
          <a:xfrm>
            <a:off x="542100" y="465300"/>
            <a:ext cx="8515800" cy="9356400"/>
          </a:xfrm>
          <a:prstGeom prst="roundRect">
            <a:avLst>
              <a:gd fmla="val 3778" name="adj"/>
            </a:avLst>
          </a:prstGeom>
          <a:solidFill>
            <a:srgbClr val="182A12"/>
          </a:solidFill>
          <a:ln>
            <a:noFill/>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Karla"/>
              <a:ea typeface="Karla"/>
              <a:cs typeface="Karla"/>
              <a:sym typeface="Karla"/>
            </a:endParaRPr>
          </a:p>
        </p:txBody>
      </p:sp>
      <p:sp>
        <p:nvSpPr>
          <p:cNvPr id="34" name="Google Shape;34;g3af46c53b0d_0_100"/>
          <p:cNvSpPr txBox="1"/>
          <p:nvPr>
            <p:ph type="ctrTitle"/>
          </p:nvPr>
        </p:nvSpPr>
        <p:spPr>
          <a:xfrm>
            <a:off x="1136600" y="776250"/>
            <a:ext cx="7622400" cy="56964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Clr>
                <a:srgbClr val="E8E7D9"/>
              </a:buClr>
              <a:buSzPts val="10400"/>
              <a:buNone/>
              <a:defRPr sz="9000">
                <a:solidFill>
                  <a:srgbClr val="E8E7D9"/>
                </a:solidFill>
              </a:defRPr>
            </a:lvl1pPr>
            <a:lvl2pPr lvl="1" algn="ctr">
              <a:lnSpc>
                <a:spcPct val="100000"/>
              </a:lnSpc>
              <a:spcBef>
                <a:spcPts val="0"/>
              </a:spcBef>
              <a:spcAft>
                <a:spcPts val="0"/>
              </a:spcAft>
              <a:buClr>
                <a:srgbClr val="191919"/>
              </a:buClr>
              <a:buSzPts val="10400"/>
              <a:buNone/>
              <a:defRPr sz="10400">
                <a:solidFill>
                  <a:srgbClr val="191919"/>
                </a:solidFill>
              </a:defRPr>
            </a:lvl2pPr>
            <a:lvl3pPr lvl="2" algn="ctr">
              <a:lnSpc>
                <a:spcPct val="100000"/>
              </a:lnSpc>
              <a:spcBef>
                <a:spcPts val="0"/>
              </a:spcBef>
              <a:spcAft>
                <a:spcPts val="0"/>
              </a:spcAft>
              <a:buClr>
                <a:srgbClr val="191919"/>
              </a:buClr>
              <a:buSzPts val="10400"/>
              <a:buNone/>
              <a:defRPr sz="10400">
                <a:solidFill>
                  <a:srgbClr val="191919"/>
                </a:solidFill>
              </a:defRPr>
            </a:lvl3pPr>
            <a:lvl4pPr lvl="3" algn="ctr">
              <a:lnSpc>
                <a:spcPct val="100000"/>
              </a:lnSpc>
              <a:spcBef>
                <a:spcPts val="0"/>
              </a:spcBef>
              <a:spcAft>
                <a:spcPts val="0"/>
              </a:spcAft>
              <a:buClr>
                <a:srgbClr val="191919"/>
              </a:buClr>
              <a:buSzPts val="10400"/>
              <a:buNone/>
              <a:defRPr sz="10400">
                <a:solidFill>
                  <a:srgbClr val="191919"/>
                </a:solidFill>
              </a:defRPr>
            </a:lvl4pPr>
            <a:lvl5pPr lvl="4" algn="ctr">
              <a:lnSpc>
                <a:spcPct val="100000"/>
              </a:lnSpc>
              <a:spcBef>
                <a:spcPts val="0"/>
              </a:spcBef>
              <a:spcAft>
                <a:spcPts val="0"/>
              </a:spcAft>
              <a:buClr>
                <a:srgbClr val="191919"/>
              </a:buClr>
              <a:buSzPts val="10400"/>
              <a:buNone/>
              <a:defRPr sz="10400">
                <a:solidFill>
                  <a:srgbClr val="191919"/>
                </a:solidFill>
              </a:defRPr>
            </a:lvl5pPr>
            <a:lvl6pPr lvl="5" algn="ctr">
              <a:lnSpc>
                <a:spcPct val="100000"/>
              </a:lnSpc>
              <a:spcBef>
                <a:spcPts val="0"/>
              </a:spcBef>
              <a:spcAft>
                <a:spcPts val="0"/>
              </a:spcAft>
              <a:buClr>
                <a:srgbClr val="191919"/>
              </a:buClr>
              <a:buSzPts val="10400"/>
              <a:buNone/>
              <a:defRPr sz="10400">
                <a:solidFill>
                  <a:srgbClr val="191919"/>
                </a:solidFill>
              </a:defRPr>
            </a:lvl6pPr>
            <a:lvl7pPr lvl="6" algn="ctr">
              <a:lnSpc>
                <a:spcPct val="100000"/>
              </a:lnSpc>
              <a:spcBef>
                <a:spcPts val="0"/>
              </a:spcBef>
              <a:spcAft>
                <a:spcPts val="0"/>
              </a:spcAft>
              <a:buClr>
                <a:srgbClr val="191919"/>
              </a:buClr>
              <a:buSzPts val="10400"/>
              <a:buNone/>
              <a:defRPr sz="10400">
                <a:solidFill>
                  <a:srgbClr val="191919"/>
                </a:solidFill>
              </a:defRPr>
            </a:lvl7pPr>
            <a:lvl8pPr lvl="7" algn="ctr">
              <a:lnSpc>
                <a:spcPct val="100000"/>
              </a:lnSpc>
              <a:spcBef>
                <a:spcPts val="0"/>
              </a:spcBef>
              <a:spcAft>
                <a:spcPts val="0"/>
              </a:spcAft>
              <a:buClr>
                <a:srgbClr val="191919"/>
              </a:buClr>
              <a:buSzPts val="10400"/>
              <a:buNone/>
              <a:defRPr sz="10400">
                <a:solidFill>
                  <a:srgbClr val="191919"/>
                </a:solidFill>
              </a:defRPr>
            </a:lvl8pPr>
            <a:lvl9pPr lvl="8" algn="ctr">
              <a:lnSpc>
                <a:spcPct val="100000"/>
              </a:lnSpc>
              <a:spcBef>
                <a:spcPts val="0"/>
              </a:spcBef>
              <a:spcAft>
                <a:spcPts val="0"/>
              </a:spcAft>
              <a:buClr>
                <a:srgbClr val="191919"/>
              </a:buClr>
              <a:buSzPts val="10400"/>
              <a:buNone/>
              <a:defRPr sz="10400">
                <a:solidFill>
                  <a:srgbClr val="191919"/>
                </a:solidFill>
              </a:defRPr>
            </a:lvl9pPr>
          </a:lstStyle>
          <a:p/>
        </p:txBody>
      </p:sp>
      <p:sp>
        <p:nvSpPr>
          <p:cNvPr id="35" name="Google Shape;35;g3af46c53b0d_0_100"/>
          <p:cNvSpPr txBox="1"/>
          <p:nvPr>
            <p:ph idx="1" type="subTitle"/>
          </p:nvPr>
        </p:nvSpPr>
        <p:spPr>
          <a:xfrm>
            <a:off x="1136600" y="7321200"/>
            <a:ext cx="7622400" cy="14844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24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6" name="Google Shape;36;g3af46c53b0d_0_100"/>
          <p:cNvSpPr/>
          <p:nvPr>
            <p:ph idx="2" type="pic"/>
          </p:nvPr>
        </p:nvSpPr>
        <p:spPr>
          <a:xfrm>
            <a:off x="9343600" y="465300"/>
            <a:ext cx="8515800" cy="9356400"/>
          </a:xfrm>
          <a:prstGeom prst="roundRect">
            <a:avLst>
              <a:gd fmla="val 4104" name="adj"/>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Beige">
  <p:cSld name="TITLE_1_1_1">
    <p:bg>
      <p:bgPr>
        <a:solidFill>
          <a:srgbClr val="E8E7D9"/>
        </a:solidFill>
      </p:bgPr>
    </p:bg>
    <p:spTree>
      <p:nvGrpSpPr>
        <p:cNvPr id="37" name="Shape 37"/>
        <p:cNvGrpSpPr/>
        <p:nvPr/>
      </p:nvGrpSpPr>
      <p:grpSpPr>
        <a:xfrm>
          <a:off x="0" y="0"/>
          <a:ext cx="0" cy="0"/>
          <a:chOff x="0" y="0"/>
          <a:chExt cx="0" cy="0"/>
        </a:xfrm>
      </p:grpSpPr>
      <p:sp>
        <p:nvSpPr>
          <p:cNvPr id="38" name="Google Shape;38;g3af46c53b0d_0_105"/>
          <p:cNvSpPr/>
          <p:nvPr>
            <p:ph idx="2" type="pic"/>
          </p:nvPr>
        </p:nvSpPr>
        <p:spPr>
          <a:xfrm>
            <a:off x="410400" y="465300"/>
            <a:ext cx="17467200" cy="9356400"/>
          </a:xfrm>
          <a:prstGeom prst="roundRect">
            <a:avLst>
              <a:gd fmla="val 4104" name="adj"/>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Orange">
  <p:cSld name="TITLE_1_1_1_1">
    <p:bg>
      <p:bgPr>
        <a:solidFill>
          <a:srgbClr val="E86648"/>
        </a:solidFill>
      </p:bgPr>
    </p:bg>
    <p:spTree>
      <p:nvGrpSpPr>
        <p:cNvPr id="39" name="Shape 39"/>
        <p:cNvGrpSpPr/>
        <p:nvPr/>
      </p:nvGrpSpPr>
      <p:grpSpPr>
        <a:xfrm>
          <a:off x="0" y="0"/>
          <a:ext cx="0" cy="0"/>
          <a:chOff x="0" y="0"/>
          <a:chExt cx="0" cy="0"/>
        </a:xfrm>
      </p:grpSpPr>
      <p:sp>
        <p:nvSpPr>
          <p:cNvPr id="40" name="Google Shape;40;g3af46c53b0d_0_107"/>
          <p:cNvSpPr/>
          <p:nvPr>
            <p:ph idx="2" type="pic"/>
          </p:nvPr>
        </p:nvSpPr>
        <p:spPr>
          <a:xfrm>
            <a:off x="410400" y="465300"/>
            <a:ext cx="17467200" cy="9356400"/>
          </a:xfrm>
          <a:prstGeom prst="roundRect">
            <a:avLst>
              <a:gd fmla="val 4104" name="adj"/>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ssenblad">
  <p:cSld name="TITLE_1_1_1_1_1">
    <p:bg>
      <p:bgPr>
        <a:solidFill>
          <a:srgbClr val="E86648"/>
        </a:solidFill>
      </p:bgPr>
    </p:bg>
    <p:spTree>
      <p:nvGrpSpPr>
        <p:cNvPr id="41" name="Shape 41"/>
        <p:cNvGrpSpPr/>
        <p:nvPr/>
      </p:nvGrpSpPr>
      <p:grpSpPr>
        <a:xfrm>
          <a:off x="0" y="0"/>
          <a:ext cx="0" cy="0"/>
          <a:chOff x="0" y="0"/>
          <a:chExt cx="0" cy="0"/>
        </a:xfrm>
      </p:grpSpPr>
      <p:pic>
        <p:nvPicPr>
          <p:cNvPr id="42" name="Google Shape;42;g3af46c53b0d_0_109"/>
          <p:cNvPicPr preferRelativeResize="0"/>
          <p:nvPr/>
        </p:nvPicPr>
        <p:blipFill rotWithShape="1">
          <a:blip r:embed="rId2">
            <a:alphaModFix/>
          </a:blip>
          <a:srcRect b="39940" l="15481" r="15804" t="39301"/>
          <a:stretch/>
        </p:blipFill>
        <p:spPr>
          <a:xfrm>
            <a:off x="-132875" y="7201300"/>
            <a:ext cx="18553747" cy="3152698"/>
          </a:xfrm>
          <a:prstGeom prst="rect">
            <a:avLst/>
          </a:prstGeom>
          <a:noFill/>
          <a:ln>
            <a:noFill/>
          </a:ln>
        </p:spPr>
      </p:pic>
      <p:sp>
        <p:nvSpPr>
          <p:cNvPr id="43" name="Google Shape;43;g3af46c53b0d_0_109">
            <a:hlinkClick r:id="rId3"/>
          </p:cNvPr>
          <p:cNvSpPr/>
          <p:nvPr/>
        </p:nvSpPr>
        <p:spPr>
          <a:xfrm>
            <a:off x="7264200" y="5627100"/>
            <a:ext cx="3759600" cy="8706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E8E7D9"/>
                </a:solidFill>
                <a:latin typeface="Roboto Serif"/>
                <a:ea typeface="Roboto Serif"/>
                <a:cs typeface="Roboto Serif"/>
                <a:sym typeface="Roboto Serif"/>
              </a:rPr>
              <a:t>www.wiltgroei.nl</a:t>
            </a:r>
            <a:endParaRPr b="0" i="0" sz="2400" u="none" cap="none" strike="noStrike">
              <a:solidFill>
                <a:srgbClr val="E8E7D9"/>
              </a:solidFill>
              <a:latin typeface="Roboto Serif"/>
              <a:ea typeface="Roboto Serif"/>
              <a:cs typeface="Roboto Serif"/>
              <a:sym typeface="Roboto Serif"/>
            </a:endParaRPr>
          </a:p>
        </p:txBody>
      </p:sp>
      <p:sp>
        <p:nvSpPr>
          <p:cNvPr id="44" name="Google Shape;44;g3af46c53b0d_0_109">
            <a:hlinkClick r:id="rId4"/>
          </p:cNvPr>
          <p:cNvSpPr/>
          <p:nvPr/>
        </p:nvSpPr>
        <p:spPr>
          <a:xfrm>
            <a:off x="2842950" y="5627100"/>
            <a:ext cx="3759600" cy="8706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E8E7D9"/>
                </a:solidFill>
                <a:latin typeface="Roboto Serif"/>
                <a:ea typeface="Roboto Serif"/>
                <a:cs typeface="Roboto Serif"/>
                <a:sym typeface="Roboto Serif"/>
              </a:rPr>
              <a:t>info@wiltgroei.nl</a:t>
            </a:r>
            <a:endParaRPr b="0" i="0" sz="2400" u="none" cap="none" strike="noStrike">
              <a:solidFill>
                <a:srgbClr val="E8E7D9"/>
              </a:solidFill>
              <a:latin typeface="Roboto Serif"/>
              <a:ea typeface="Roboto Serif"/>
              <a:cs typeface="Roboto Serif"/>
              <a:sym typeface="Roboto Serif"/>
            </a:endParaRPr>
          </a:p>
        </p:txBody>
      </p:sp>
      <p:sp>
        <p:nvSpPr>
          <p:cNvPr id="45" name="Google Shape;45;g3af46c53b0d_0_109"/>
          <p:cNvSpPr/>
          <p:nvPr/>
        </p:nvSpPr>
        <p:spPr>
          <a:xfrm>
            <a:off x="11685450" y="5627100"/>
            <a:ext cx="3759600" cy="8706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E8E7D9"/>
                </a:solidFill>
                <a:latin typeface="Roboto Serif"/>
                <a:ea typeface="Roboto Serif"/>
                <a:cs typeface="Roboto Serif"/>
                <a:sym typeface="Roboto Serif"/>
              </a:rPr>
              <a:t>06 21 10 31 65</a:t>
            </a:r>
            <a:endParaRPr b="0" i="0" sz="2400" u="none" cap="none" strike="noStrike">
              <a:solidFill>
                <a:srgbClr val="E8E7D9"/>
              </a:solidFill>
              <a:latin typeface="Roboto Serif"/>
              <a:ea typeface="Roboto Serif"/>
              <a:cs typeface="Roboto Serif"/>
              <a:sym typeface="Roboto Serif"/>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86648"/>
        </a:solidFill>
      </p:bgPr>
    </p:bg>
    <p:spTree>
      <p:nvGrpSpPr>
        <p:cNvPr id="9" name="Shape 9"/>
        <p:cNvGrpSpPr/>
        <p:nvPr/>
      </p:nvGrpSpPr>
      <p:grpSpPr>
        <a:xfrm>
          <a:off x="0" y="0"/>
          <a:ext cx="0" cy="0"/>
          <a:chOff x="0" y="0"/>
          <a:chExt cx="0" cy="0"/>
        </a:xfrm>
      </p:grpSpPr>
      <p:sp>
        <p:nvSpPr>
          <p:cNvPr id="10" name="Google Shape;10;g3af46c53b0d_0_81"/>
          <p:cNvSpPr txBox="1"/>
          <p:nvPr>
            <p:ph type="title"/>
          </p:nvPr>
        </p:nvSpPr>
        <p:spPr>
          <a:xfrm>
            <a:off x="515050" y="621750"/>
            <a:ext cx="15427800" cy="3243000"/>
          </a:xfrm>
          <a:prstGeom prst="rect">
            <a:avLst/>
          </a:prstGeom>
          <a:noFill/>
          <a:ln>
            <a:noFill/>
          </a:ln>
        </p:spPr>
        <p:txBody>
          <a:bodyPr anchorCtr="0" anchor="t" bIns="182850" lIns="182850" spcFirstLastPara="1" rIns="182850" wrap="square" tIns="182850">
            <a:noAutofit/>
          </a:bodyPr>
          <a:lstStyle>
            <a:lvl1pPr lvl="0" marR="0" rtl="0" algn="l">
              <a:lnSpc>
                <a:spcPct val="80000"/>
              </a:lnSpc>
              <a:spcBef>
                <a:spcPts val="0"/>
              </a:spcBef>
              <a:spcAft>
                <a:spcPts val="0"/>
              </a:spcAft>
              <a:buClr>
                <a:schemeClr val="dk1"/>
              </a:buClr>
              <a:buSzPts val="10000"/>
              <a:buFont typeface="Bebas Neue"/>
              <a:buNone/>
              <a:defRPr b="0" i="0" sz="10000" u="none" cap="none" strike="noStrike">
                <a:solidFill>
                  <a:schemeClr val="dk1"/>
                </a:solidFill>
                <a:latin typeface="Bebas Neue"/>
                <a:ea typeface="Bebas Neue"/>
                <a:cs typeface="Bebas Neue"/>
                <a:sym typeface="Bebas Neue"/>
              </a:defRPr>
            </a:lvl1pPr>
            <a:lvl2pPr lvl="1" marR="0" rtl="0" algn="l">
              <a:lnSpc>
                <a:spcPct val="100000"/>
              </a:lnSpc>
              <a:spcBef>
                <a:spcPts val="0"/>
              </a:spcBef>
              <a:spcAft>
                <a:spcPts val="0"/>
              </a:spcAft>
              <a:buClr>
                <a:schemeClr val="dk1"/>
              </a:buClr>
              <a:buSzPts val="7000"/>
              <a:buFont typeface="Kaisei Decol"/>
              <a:buNone/>
              <a:defRPr b="0" i="0" sz="7000" u="none" cap="none" strike="noStrike">
                <a:solidFill>
                  <a:schemeClr val="dk1"/>
                </a:solidFill>
                <a:latin typeface="Kaisei Decol"/>
                <a:ea typeface="Kaisei Decol"/>
                <a:cs typeface="Kaisei Decol"/>
                <a:sym typeface="Kaisei Decol"/>
              </a:defRPr>
            </a:lvl2pPr>
            <a:lvl3pPr lvl="2" marR="0" rtl="0" algn="l">
              <a:lnSpc>
                <a:spcPct val="100000"/>
              </a:lnSpc>
              <a:spcBef>
                <a:spcPts val="0"/>
              </a:spcBef>
              <a:spcAft>
                <a:spcPts val="0"/>
              </a:spcAft>
              <a:buClr>
                <a:schemeClr val="dk1"/>
              </a:buClr>
              <a:buSzPts val="7000"/>
              <a:buFont typeface="Kaisei Decol"/>
              <a:buNone/>
              <a:defRPr b="0" i="0" sz="7000" u="none" cap="none" strike="noStrike">
                <a:solidFill>
                  <a:schemeClr val="dk1"/>
                </a:solidFill>
                <a:latin typeface="Kaisei Decol"/>
                <a:ea typeface="Kaisei Decol"/>
                <a:cs typeface="Kaisei Decol"/>
                <a:sym typeface="Kaisei Decol"/>
              </a:defRPr>
            </a:lvl3pPr>
            <a:lvl4pPr lvl="3" marR="0" rtl="0" algn="l">
              <a:lnSpc>
                <a:spcPct val="100000"/>
              </a:lnSpc>
              <a:spcBef>
                <a:spcPts val="0"/>
              </a:spcBef>
              <a:spcAft>
                <a:spcPts val="0"/>
              </a:spcAft>
              <a:buClr>
                <a:schemeClr val="dk1"/>
              </a:buClr>
              <a:buSzPts val="7000"/>
              <a:buFont typeface="Kaisei Decol"/>
              <a:buNone/>
              <a:defRPr b="0" i="0" sz="7000" u="none" cap="none" strike="noStrike">
                <a:solidFill>
                  <a:schemeClr val="dk1"/>
                </a:solidFill>
                <a:latin typeface="Kaisei Decol"/>
                <a:ea typeface="Kaisei Decol"/>
                <a:cs typeface="Kaisei Decol"/>
                <a:sym typeface="Kaisei Decol"/>
              </a:defRPr>
            </a:lvl4pPr>
            <a:lvl5pPr lvl="4" marR="0" rtl="0" algn="l">
              <a:lnSpc>
                <a:spcPct val="100000"/>
              </a:lnSpc>
              <a:spcBef>
                <a:spcPts val="0"/>
              </a:spcBef>
              <a:spcAft>
                <a:spcPts val="0"/>
              </a:spcAft>
              <a:buClr>
                <a:schemeClr val="dk1"/>
              </a:buClr>
              <a:buSzPts val="7000"/>
              <a:buFont typeface="Kaisei Decol"/>
              <a:buNone/>
              <a:defRPr b="0" i="0" sz="7000" u="none" cap="none" strike="noStrike">
                <a:solidFill>
                  <a:schemeClr val="dk1"/>
                </a:solidFill>
                <a:latin typeface="Kaisei Decol"/>
                <a:ea typeface="Kaisei Decol"/>
                <a:cs typeface="Kaisei Decol"/>
                <a:sym typeface="Kaisei Decol"/>
              </a:defRPr>
            </a:lvl5pPr>
            <a:lvl6pPr lvl="5" marR="0" rtl="0" algn="l">
              <a:lnSpc>
                <a:spcPct val="100000"/>
              </a:lnSpc>
              <a:spcBef>
                <a:spcPts val="0"/>
              </a:spcBef>
              <a:spcAft>
                <a:spcPts val="0"/>
              </a:spcAft>
              <a:buClr>
                <a:schemeClr val="dk1"/>
              </a:buClr>
              <a:buSzPts val="7000"/>
              <a:buFont typeface="Kaisei Decol"/>
              <a:buNone/>
              <a:defRPr b="0" i="0" sz="7000" u="none" cap="none" strike="noStrike">
                <a:solidFill>
                  <a:schemeClr val="dk1"/>
                </a:solidFill>
                <a:latin typeface="Kaisei Decol"/>
                <a:ea typeface="Kaisei Decol"/>
                <a:cs typeface="Kaisei Decol"/>
                <a:sym typeface="Kaisei Decol"/>
              </a:defRPr>
            </a:lvl6pPr>
            <a:lvl7pPr lvl="6" marR="0" rtl="0" algn="l">
              <a:lnSpc>
                <a:spcPct val="100000"/>
              </a:lnSpc>
              <a:spcBef>
                <a:spcPts val="0"/>
              </a:spcBef>
              <a:spcAft>
                <a:spcPts val="0"/>
              </a:spcAft>
              <a:buClr>
                <a:schemeClr val="dk1"/>
              </a:buClr>
              <a:buSzPts val="7000"/>
              <a:buFont typeface="Kaisei Decol"/>
              <a:buNone/>
              <a:defRPr b="0" i="0" sz="7000" u="none" cap="none" strike="noStrike">
                <a:solidFill>
                  <a:schemeClr val="dk1"/>
                </a:solidFill>
                <a:latin typeface="Kaisei Decol"/>
                <a:ea typeface="Kaisei Decol"/>
                <a:cs typeface="Kaisei Decol"/>
                <a:sym typeface="Kaisei Decol"/>
              </a:defRPr>
            </a:lvl7pPr>
            <a:lvl8pPr lvl="7" marR="0" rtl="0" algn="l">
              <a:lnSpc>
                <a:spcPct val="100000"/>
              </a:lnSpc>
              <a:spcBef>
                <a:spcPts val="0"/>
              </a:spcBef>
              <a:spcAft>
                <a:spcPts val="0"/>
              </a:spcAft>
              <a:buClr>
                <a:schemeClr val="dk1"/>
              </a:buClr>
              <a:buSzPts val="7000"/>
              <a:buFont typeface="Kaisei Decol"/>
              <a:buNone/>
              <a:defRPr b="0" i="0" sz="7000" u="none" cap="none" strike="noStrike">
                <a:solidFill>
                  <a:schemeClr val="dk1"/>
                </a:solidFill>
                <a:latin typeface="Kaisei Decol"/>
                <a:ea typeface="Kaisei Decol"/>
                <a:cs typeface="Kaisei Decol"/>
                <a:sym typeface="Kaisei Decol"/>
              </a:defRPr>
            </a:lvl8pPr>
            <a:lvl9pPr lvl="8" marR="0" rtl="0" algn="l">
              <a:lnSpc>
                <a:spcPct val="100000"/>
              </a:lnSpc>
              <a:spcBef>
                <a:spcPts val="0"/>
              </a:spcBef>
              <a:spcAft>
                <a:spcPts val="0"/>
              </a:spcAft>
              <a:buClr>
                <a:schemeClr val="dk1"/>
              </a:buClr>
              <a:buSzPts val="7000"/>
              <a:buFont typeface="Kaisei Decol"/>
              <a:buNone/>
              <a:defRPr b="0" i="0" sz="7000" u="none" cap="none" strike="noStrike">
                <a:solidFill>
                  <a:schemeClr val="dk1"/>
                </a:solidFill>
                <a:latin typeface="Kaisei Decol"/>
                <a:ea typeface="Kaisei Decol"/>
                <a:cs typeface="Kaisei Decol"/>
                <a:sym typeface="Kaisei Decol"/>
              </a:defRPr>
            </a:lvl9pPr>
          </a:lstStyle>
          <a:p/>
        </p:txBody>
      </p:sp>
      <p:sp>
        <p:nvSpPr>
          <p:cNvPr id="11" name="Google Shape;11;g3af46c53b0d_0_81"/>
          <p:cNvSpPr txBox="1"/>
          <p:nvPr>
            <p:ph idx="1" type="body"/>
          </p:nvPr>
        </p:nvSpPr>
        <p:spPr>
          <a:xfrm>
            <a:off x="515050" y="3520300"/>
            <a:ext cx="15427800" cy="3694200"/>
          </a:xfrm>
          <a:prstGeom prst="rect">
            <a:avLst/>
          </a:prstGeom>
          <a:noFill/>
          <a:ln>
            <a:noFill/>
          </a:ln>
        </p:spPr>
        <p:txBody>
          <a:bodyPr anchorCtr="0" anchor="t" bIns="182850" lIns="182850" spcFirstLastPara="1" rIns="182850" wrap="square" tIns="182850">
            <a:noAutofit/>
          </a:bodyPr>
          <a:lstStyle>
            <a:lvl1pPr indent="-381000" lvl="0" marL="457200" marR="0" rtl="0" algn="l">
              <a:lnSpc>
                <a:spcPct val="100000"/>
              </a:lnSpc>
              <a:spcBef>
                <a:spcPts val="0"/>
              </a:spcBef>
              <a:spcAft>
                <a:spcPts val="0"/>
              </a:spcAft>
              <a:buClr>
                <a:schemeClr val="dk1"/>
              </a:buClr>
              <a:buSzPts val="2400"/>
              <a:buFont typeface="Roboto Serif"/>
              <a:buChar char="●"/>
              <a:defRPr b="0" i="0" sz="2400" u="none" cap="none" strike="noStrike">
                <a:solidFill>
                  <a:schemeClr val="dk1"/>
                </a:solidFill>
                <a:latin typeface="Roboto Serif"/>
                <a:ea typeface="Roboto Serif"/>
                <a:cs typeface="Roboto Serif"/>
                <a:sym typeface="Roboto Serif"/>
              </a:defRPr>
            </a:lvl1pPr>
            <a:lvl2pPr indent="-381000" lvl="1" marL="914400" marR="0" rtl="0" algn="l">
              <a:lnSpc>
                <a:spcPct val="100000"/>
              </a:lnSpc>
              <a:spcBef>
                <a:spcPts val="0"/>
              </a:spcBef>
              <a:spcAft>
                <a:spcPts val="0"/>
              </a:spcAft>
              <a:buClr>
                <a:schemeClr val="dk1"/>
              </a:buClr>
              <a:buSzPts val="2400"/>
              <a:buFont typeface="Roboto Serif"/>
              <a:buChar char="○"/>
              <a:defRPr b="0" i="0" sz="2400" u="none" cap="none" strike="noStrike">
                <a:solidFill>
                  <a:schemeClr val="dk1"/>
                </a:solidFill>
                <a:latin typeface="Roboto Serif"/>
                <a:ea typeface="Roboto Serif"/>
                <a:cs typeface="Roboto Serif"/>
                <a:sym typeface="Roboto Serif"/>
              </a:defRPr>
            </a:lvl2pPr>
            <a:lvl3pPr indent="-381000" lvl="2" marL="1371600" marR="0" rtl="0" algn="l">
              <a:lnSpc>
                <a:spcPct val="100000"/>
              </a:lnSpc>
              <a:spcBef>
                <a:spcPts val="0"/>
              </a:spcBef>
              <a:spcAft>
                <a:spcPts val="0"/>
              </a:spcAft>
              <a:buClr>
                <a:schemeClr val="dk1"/>
              </a:buClr>
              <a:buSzPts val="2400"/>
              <a:buFont typeface="Roboto Serif"/>
              <a:buChar char="■"/>
              <a:defRPr b="0" i="0" sz="2400" u="none" cap="none" strike="noStrike">
                <a:solidFill>
                  <a:schemeClr val="dk1"/>
                </a:solidFill>
                <a:latin typeface="Roboto Serif"/>
                <a:ea typeface="Roboto Serif"/>
                <a:cs typeface="Roboto Serif"/>
                <a:sym typeface="Roboto Serif"/>
              </a:defRPr>
            </a:lvl3pPr>
            <a:lvl4pPr indent="-381000" lvl="3" marL="1828800" marR="0" rtl="0" algn="l">
              <a:lnSpc>
                <a:spcPct val="100000"/>
              </a:lnSpc>
              <a:spcBef>
                <a:spcPts val="0"/>
              </a:spcBef>
              <a:spcAft>
                <a:spcPts val="0"/>
              </a:spcAft>
              <a:buClr>
                <a:schemeClr val="dk1"/>
              </a:buClr>
              <a:buSzPts val="2400"/>
              <a:buFont typeface="Roboto Serif"/>
              <a:buChar char="●"/>
              <a:defRPr b="0" i="0" sz="2400" u="none" cap="none" strike="noStrike">
                <a:solidFill>
                  <a:schemeClr val="dk1"/>
                </a:solidFill>
                <a:latin typeface="Roboto Serif"/>
                <a:ea typeface="Roboto Serif"/>
                <a:cs typeface="Roboto Serif"/>
                <a:sym typeface="Roboto Serif"/>
              </a:defRPr>
            </a:lvl4pPr>
            <a:lvl5pPr indent="-381000" lvl="4" marL="2286000" marR="0" rtl="0" algn="l">
              <a:lnSpc>
                <a:spcPct val="100000"/>
              </a:lnSpc>
              <a:spcBef>
                <a:spcPts val="0"/>
              </a:spcBef>
              <a:spcAft>
                <a:spcPts val="0"/>
              </a:spcAft>
              <a:buClr>
                <a:schemeClr val="dk1"/>
              </a:buClr>
              <a:buSzPts val="2400"/>
              <a:buFont typeface="Roboto Serif"/>
              <a:buChar char="○"/>
              <a:defRPr b="0" i="0" sz="2400" u="none" cap="none" strike="noStrike">
                <a:solidFill>
                  <a:schemeClr val="dk1"/>
                </a:solidFill>
                <a:latin typeface="Roboto Serif"/>
                <a:ea typeface="Roboto Serif"/>
                <a:cs typeface="Roboto Serif"/>
                <a:sym typeface="Roboto Serif"/>
              </a:defRPr>
            </a:lvl5pPr>
            <a:lvl6pPr indent="-381000" lvl="5" marL="2743200" marR="0" rtl="0" algn="l">
              <a:lnSpc>
                <a:spcPct val="100000"/>
              </a:lnSpc>
              <a:spcBef>
                <a:spcPts val="0"/>
              </a:spcBef>
              <a:spcAft>
                <a:spcPts val="0"/>
              </a:spcAft>
              <a:buClr>
                <a:schemeClr val="dk1"/>
              </a:buClr>
              <a:buSzPts val="2400"/>
              <a:buFont typeface="Roboto Serif"/>
              <a:buChar char="■"/>
              <a:defRPr b="0" i="0" sz="2400" u="none" cap="none" strike="noStrike">
                <a:solidFill>
                  <a:schemeClr val="dk1"/>
                </a:solidFill>
                <a:latin typeface="Roboto Serif"/>
                <a:ea typeface="Roboto Serif"/>
                <a:cs typeface="Roboto Serif"/>
                <a:sym typeface="Roboto Serif"/>
              </a:defRPr>
            </a:lvl6pPr>
            <a:lvl7pPr indent="-381000" lvl="6" marL="3200400" marR="0" rtl="0" algn="l">
              <a:lnSpc>
                <a:spcPct val="100000"/>
              </a:lnSpc>
              <a:spcBef>
                <a:spcPts val="0"/>
              </a:spcBef>
              <a:spcAft>
                <a:spcPts val="0"/>
              </a:spcAft>
              <a:buClr>
                <a:schemeClr val="dk1"/>
              </a:buClr>
              <a:buSzPts val="2400"/>
              <a:buFont typeface="Roboto Serif"/>
              <a:buChar char="●"/>
              <a:defRPr b="0" i="0" sz="2400" u="none" cap="none" strike="noStrike">
                <a:solidFill>
                  <a:schemeClr val="dk1"/>
                </a:solidFill>
                <a:latin typeface="Roboto Serif"/>
                <a:ea typeface="Roboto Serif"/>
                <a:cs typeface="Roboto Serif"/>
                <a:sym typeface="Roboto Serif"/>
              </a:defRPr>
            </a:lvl7pPr>
            <a:lvl8pPr indent="-381000" lvl="7" marL="3657600" marR="0" rtl="0" algn="l">
              <a:lnSpc>
                <a:spcPct val="100000"/>
              </a:lnSpc>
              <a:spcBef>
                <a:spcPts val="0"/>
              </a:spcBef>
              <a:spcAft>
                <a:spcPts val="0"/>
              </a:spcAft>
              <a:buClr>
                <a:schemeClr val="dk1"/>
              </a:buClr>
              <a:buSzPts val="2400"/>
              <a:buFont typeface="Roboto Serif"/>
              <a:buChar char="○"/>
              <a:defRPr b="0" i="0" sz="2400" u="none" cap="none" strike="noStrike">
                <a:solidFill>
                  <a:schemeClr val="dk1"/>
                </a:solidFill>
                <a:latin typeface="Roboto Serif"/>
                <a:ea typeface="Roboto Serif"/>
                <a:cs typeface="Roboto Serif"/>
                <a:sym typeface="Roboto Serif"/>
              </a:defRPr>
            </a:lvl8pPr>
            <a:lvl9pPr indent="-381000" lvl="8" marL="4114800" marR="0" rtl="0" algn="l">
              <a:lnSpc>
                <a:spcPct val="100000"/>
              </a:lnSpc>
              <a:spcBef>
                <a:spcPts val="0"/>
              </a:spcBef>
              <a:spcAft>
                <a:spcPts val="0"/>
              </a:spcAft>
              <a:buClr>
                <a:schemeClr val="dk1"/>
              </a:buClr>
              <a:buSzPts val="2400"/>
              <a:buFont typeface="Roboto Serif"/>
              <a:buChar char="■"/>
              <a:defRPr b="0" i="0" sz="2400" u="none" cap="none" strike="noStrike">
                <a:solidFill>
                  <a:schemeClr val="dk1"/>
                </a:solidFill>
                <a:latin typeface="Roboto Serif"/>
                <a:ea typeface="Roboto Serif"/>
                <a:cs typeface="Roboto Serif"/>
                <a:sym typeface="Roboto Serif"/>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901">
          <p15:clr>
            <a:srgbClr val="EA4335"/>
          </p15:clr>
        </p15:guide>
        <p15:guide id="2" orient="horz" pos="674">
          <p15:clr>
            <a:srgbClr val="EA4335"/>
          </p15:clr>
        </p15:guide>
        <p15:guide id="3" pos="10619">
          <p15:clr>
            <a:srgbClr val="EA4335"/>
          </p15:clr>
        </p15:guide>
        <p15:guide id="4" orient="horz" pos="5806">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6" name="Google Shape;76;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9" name="Google Shape;7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2.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14.png"/><Relationship Id="rId5" Type="http://schemas.openxmlformats.org/officeDocument/2006/relationships/image" Target="../media/image37.png"/><Relationship Id="rId6" Type="http://schemas.openxmlformats.org/officeDocument/2006/relationships/image" Target="../media/image3.png"/><Relationship Id="rId7" Type="http://schemas.openxmlformats.org/officeDocument/2006/relationships/image" Target="../media/image23.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32.png"/><Relationship Id="rId9" Type="http://schemas.openxmlformats.org/officeDocument/2006/relationships/image" Target="../media/image26.png"/><Relationship Id="rId5" Type="http://schemas.openxmlformats.org/officeDocument/2006/relationships/image" Target="../media/image24.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20.png"/><Relationship Id="rId5" Type="http://schemas.openxmlformats.org/officeDocument/2006/relationships/image" Target="../media/image29.png"/><Relationship Id="rId6" Type="http://schemas.openxmlformats.org/officeDocument/2006/relationships/image" Target="../media/image22.png"/><Relationship Id="rId7" Type="http://schemas.openxmlformats.org/officeDocument/2006/relationships/image" Target="../media/image30.png"/><Relationship Id="rId8"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36.png"/><Relationship Id="rId5"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leernetwerkopvang.n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13.png"/><Relationship Id="rId7" Type="http://schemas.openxmlformats.org/officeDocument/2006/relationships/image" Target="../media/image25.png"/><Relationship Id="rId8"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6648"/>
        </a:solidFill>
      </p:bgPr>
    </p:bg>
    <p:spTree>
      <p:nvGrpSpPr>
        <p:cNvPr id="152" name="Shape 152"/>
        <p:cNvGrpSpPr/>
        <p:nvPr/>
      </p:nvGrpSpPr>
      <p:grpSpPr>
        <a:xfrm>
          <a:off x="0" y="0"/>
          <a:ext cx="0" cy="0"/>
          <a:chOff x="0" y="0"/>
          <a:chExt cx="0" cy="0"/>
        </a:xfrm>
      </p:grpSpPr>
      <p:sp>
        <p:nvSpPr>
          <p:cNvPr id="153" name="Google Shape;153;g3b09652797b_3_0"/>
          <p:cNvSpPr/>
          <p:nvPr/>
        </p:nvSpPr>
        <p:spPr>
          <a:xfrm>
            <a:off x="5468109" y="6835845"/>
            <a:ext cx="1944824" cy="1194190"/>
          </a:xfrm>
          <a:custGeom>
            <a:rect b="b" l="l" r="r" t="t"/>
            <a:pathLst>
              <a:path extrusionOk="0" h="1194190" w="1944824">
                <a:moveTo>
                  <a:pt x="0" y="0"/>
                </a:moveTo>
                <a:lnTo>
                  <a:pt x="1944823" y="0"/>
                </a:lnTo>
                <a:lnTo>
                  <a:pt x="1944823" y="1194190"/>
                </a:lnTo>
                <a:lnTo>
                  <a:pt x="0" y="11941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 name="Google Shape;154;g3b09652797b_3_0"/>
          <p:cNvSpPr/>
          <p:nvPr/>
        </p:nvSpPr>
        <p:spPr>
          <a:xfrm>
            <a:off x="-1930633" y="-836975"/>
            <a:ext cx="11123971" cy="11123971"/>
          </a:xfrm>
          <a:custGeom>
            <a:rect b="b" l="l" r="r" t="t"/>
            <a:pathLst>
              <a:path extrusionOk="0" h="11123971" w="11123971">
                <a:moveTo>
                  <a:pt x="0" y="0"/>
                </a:moveTo>
                <a:lnTo>
                  <a:pt x="11123971" y="0"/>
                </a:lnTo>
                <a:lnTo>
                  <a:pt x="11123971" y="11123971"/>
                </a:lnTo>
                <a:lnTo>
                  <a:pt x="0" y="11123971"/>
                </a:lnTo>
                <a:lnTo>
                  <a:pt x="0" y="0"/>
                </a:lnTo>
                <a:close/>
              </a:path>
            </a:pathLst>
          </a:custGeom>
          <a:blipFill rotWithShape="1">
            <a:blip r:embed="rId4">
              <a:alphaModFix amt="61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 name="Google Shape;155;g3b09652797b_3_0"/>
          <p:cNvSpPr/>
          <p:nvPr/>
        </p:nvSpPr>
        <p:spPr>
          <a:xfrm>
            <a:off x="7568295" y="6702490"/>
            <a:ext cx="2879819" cy="1565058"/>
          </a:xfrm>
          <a:custGeom>
            <a:rect b="b" l="l" r="r" t="t"/>
            <a:pathLst>
              <a:path extrusionOk="0" h="1565058" w="2879819">
                <a:moveTo>
                  <a:pt x="0" y="0"/>
                </a:moveTo>
                <a:lnTo>
                  <a:pt x="2879819" y="0"/>
                </a:lnTo>
                <a:lnTo>
                  <a:pt x="2879819" y="1565058"/>
                </a:lnTo>
                <a:lnTo>
                  <a:pt x="0" y="156505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 name="Google Shape;156;g3b09652797b_3_0"/>
          <p:cNvSpPr/>
          <p:nvPr/>
        </p:nvSpPr>
        <p:spPr>
          <a:xfrm>
            <a:off x="7815600" y="8421706"/>
            <a:ext cx="2385208" cy="1341680"/>
          </a:xfrm>
          <a:custGeom>
            <a:rect b="b" l="l" r="r" t="t"/>
            <a:pathLst>
              <a:path extrusionOk="0" h="1341680" w="2385208">
                <a:moveTo>
                  <a:pt x="0" y="0"/>
                </a:moveTo>
                <a:lnTo>
                  <a:pt x="2385209" y="0"/>
                </a:lnTo>
                <a:lnTo>
                  <a:pt x="2385209" y="1341680"/>
                </a:lnTo>
                <a:lnTo>
                  <a:pt x="0" y="1341680"/>
                </a:lnTo>
                <a:lnTo>
                  <a:pt x="0" y="0"/>
                </a:lnTo>
                <a:close/>
              </a:path>
            </a:pathLst>
          </a:custGeom>
          <a:blipFill rotWithShape="1">
            <a:blip r:embed="rId6">
              <a:alphaModFix/>
            </a:blip>
            <a:stretch>
              <a:fillRect b="-9257" l="0" r="0" t="-925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 name="Google Shape;157;g3b09652797b_3_0"/>
          <p:cNvSpPr/>
          <p:nvPr/>
        </p:nvSpPr>
        <p:spPr>
          <a:xfrm>
            <a:off x="14935129" y="9068044"/>
            <a:ext cx="3074274" cy="442264"/>
          </a:xfrm>
          <a:custGeom>
            <a:rect b="b" l="l" r="r" t="t"/>
            <a:pathLst>
              <a:path extrusionOk="0" h="442264" w="3074274">
                <a:moveTo>
                  <a:pt x="0" y="0"/>
                </a:moveTo>
                <a:lnTo>
                  <a:pt x="3074274" y="0"/>
                </a:lnTo>
                <a:lnTo>
                  <a:pt x="3074274" y="442264"/>
                </a:lnTo>
                <a:lnTo>
                  <a:pt x="0" y="44226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 name="Google Shape;158;g3b09652797b_3_0"/>
          <p:cNvSpPr/>
          <p:nvPr/>
        </p:nvSpPr>
        <p:spPr>
          <a:xfrm>
            <a:off x="12072793" y="7031763"/>
            <a:ext cx="3691391" cy="922848"/>
          </a:xfrm>
          <a:custGeom>
            <a:rect b="b" l="l" r="r" t="t"/>
            <a:pathLst>
              <a:path extrusionOk="0" h="922848" w="3691391">
                <a:moveTo>
                  <a:pt x="0" y="0"/>
                </a:moveTo>
                <a:lnTo>
                  <a:pt x="3691391" y="0"/>
                </a:lnTo>
                <a:lnTo>
                  <a:pt x="3691391" y="922848"/>
                </a:lnTo>
                <a:lnTo>
                  <a:pt x="0" y="922848"/>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 name="Google Shape;159;g3b09652797b_3_0"/>
          <p:cNvSpPr/>
          <p:nvPr/>
        </p:nvSpPr>
        <p:spPr>
          <a:xfrm>
            <a:off x="9752968" y="6702490"/>
            <a:ext cx="3278018" cy="1719216"/>
          </a:xfrm>
          <a:custGeom>
            <a:rect b="b" l="l" r="r" t="t"/>
            <a:pathLst>
              <a:path extrusionOk="0" h="1719216" w="3278018">
                <a:moveTo>
                  <a:pt x="0" y="0"/>
                </a:moveTo>
                <a:lnTo>
                  <a:pt x="3278018" y="0"/>
                </a:lnTo>
                <a:lnTo>
                  <a:pt x="3278018" y="1719216"/>
                </a:lnTo>
                <a:lnTo>
                  <a:pt x="0" y="171921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g3b09652797b_3_0"/>
          <p:cNvSpPr/>
          <p:nvPr/>
        </p:nvSpPr>
        <p:spPr>
          <a:xfrm>
            <a:off x="10029866" y="7760346"/>
            <a:ext cx="2995908" cy="2995908"/>
          </a:xfrm>
          <a:custGeom>
            <a:rect b="b" l="l" r="r" t="t"/>
            <a:pathLst>
              <a:path extrusionOk="0" h="2995908" w="2995908">
                <a:moveTo>
                  <a:pt x="0" y="0"/>
                </a:moveTo>
                <a:lnTo>
                  <a:pt x="2995908" y="0"/>
                </a:lnTo>
                <a:lnTo>
                  <a:pt x="2995908" y="2995908"/>
                </a:lnTo>
                <a:lnTo>
                  <a:pt x="0" y="2995908"/>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g3b09652797b_3_0"/>
          <p:cNvSpPr/>
          <p:nvPr/>
        </p:nvSpPr>
        <p:spPr>
          <a:xfrm>
            <a:off x="12590844" y="8305545"/>
            <a:ext cx="2655290" cy="1524998"/>
          </a:xfrm>
          <a:custGeom>
            <a:rect b="b" l="l" r="r" t="t"/>
            <a:pathLst>
              <a:path extrusionOk="0" h="1524998" w="2655290">
                <a:moveTo>
                  <a:pt x="0" y="0"/>
                </a:moveTo>
                <a:lnTo>
                  <a:pt x="2655290" y="0"/>
                </a:lnTo>
                <a:lnTo>
                  <a:pt x="2655290" y="1524998"/>
                </a:lnTo>
                <a:lnTo>
                  <a:pt x="0" y="1524998"/>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g3b09652797b_3_0"/>
          <p:cNvSpPr/>
          <p:nvPr/>
        </p:nvSpPr>
        <p:spPr>
          <a:xfrm>
            <a:off x="15453179" y="6835845"/>
            <a:ext cx="2596696" cy="1298348"/>
          </a:xfrm>
          <a:custGeom>
            <a:rect b="b" l="l" r="r" t="t"/>
            <a:pathLst>
              <a:path extrusionOk="0" h="1298348" w="2596696">
                <a:moveTo>
                  <a:pt x="0" y="0"/>
                </a:moveTo>
                <a:lnTo>
                  <a:pt x="2596696" y="0"/>
                </a:lnTo>
                <a:lnTo>
                  <a:pt x="2596696" y="1298348"/>
                </a:lnTo>
                <a:lnTo>
                  <a:pt x="0" y="1298348"/>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g3b09652797b_3_0"/>
          <p:cNvSpPr txBox="1"/>
          <p:nvPr/>
        </p:nvSpPr>
        <p:spPr>
          <a:xfrm>
            <a:off x="291480" y="-1431639"/>
            <a:ext cx="17705100" cy="5459400"/>
          </a:xfrm>
          <a:prstGeom prst="rect">
            <a:avLst/>
          </a:prstGeom>
          <a:noFill/>
          <a:ln>
            <a:noFill/>
          </a:ln>
        </p:spPr>
        <p:txBody>
          <a:bodyPr anchorCtr="0" anchor="t" bIns="0" lIns="0" spcFirstLastPara="1" rIns="0" wrap="square" tIns="0">
            <a:spAutoFit/>
          </a:bodyPr>
          <a:lstStyle/>
          <a:p>
            <a:pPr indent="0" lvl="0" marL="0" marR="0" rtl="0" algn="ctr">
              <a:lnSpc>
                <a:spcPct val="974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39992"/>
              </a:lnSpc>
              <a:spcBef>
                <a:spcPts val="0"/>
              </a:spcBef>
              <a:spcAft>
                <a:spcPts val="0"/>
              </a:spcAft>
              <a:buClr>
                <a:srgbClr val="000000"/>
              </a:buClr>
              <a:buSzPts val="8224"/>
              <a:buFont typeface="Arial"/>
              <a:buNone/>
            </a:pPr>
            <a:r>
              <a:rPr b="0" i="0" lang="en-US" sz="8224" u="none" cap="none" strike="noStrike">
                <a:solidFill>
                  <a:srgbClr val="E8E7D9"/>
                </a:solidFill>
                <a:latin typeface="Bebas Neue"/>
                <a:ea typeface="Bebas Neue"/>
                <a:cs typeface="Bebas Neue"/>
                <a:sym typeface="Bebas Neue"/>
              </a:rPr>
              <a:t>Menswaardig opvangen vanuit gemeentelijke REgie</a:t>
            </a:r>
            <a:endParaRPr b="0" i="0" sz="1400" u="none" cap="none" strike="noStrike">
              <a:solidFill>
                <a:srgbClr val="000000"/>
              </a:solidFill>
              <a:latin typeface="Arial"/>
              <a:ea typeface="Arial"/>
              <a:cs typeface="Arial"/>
              <a:sym typeface="Arial"/>
            </a:endParaRPr>
          </a:p>
          <a:p>
            <a:pPr indent="0" lvl="0" marL="0" marR="0" rtl="0" algn="ctr">
              <a:lnSpc>
                <a:spcPct val="139990"/>
              </a:lnSpc>
              <a:spcBef>
                <a:spcPts val="0"/>
              </a:spcBef>
              <a:spcAft>
                <a:spcPts val="0"/>
              </a:spcAft>
              <a:buClr>
                <a:srgbClr val="000000"/>
              </a:buClr>
              <a:buSzPts val="6424"/>
              <a:buFont typeface="Arial"/>
              <a:buNone/>
            </a:pPr>
            <a:r>
              <a:rPr b="0" i="0" lang="en-US" sz="6424" u="none" cap="none" strike="noStrike">
                <a:solidFill>
                  <a:srgbClr val="E8E7D9"/>
                </a:solidFill>
                <a:latin typeface="Bebas Neue"/>
                <a:ea typeface="Bebas Neue"/>
                <a:cs typeface="Bebas Neue"/>
                <a:sym typeface="Bebas Neue"/>
              </a:rPr>
              <a:t>Hoe doe je dat?</a:t>
            </a:r>
            <a:endParaRPr b="0" i="0" sz="1400" u="none" cap="none" strike="noStrike">
              <a:solidFill>
                <a:srgbClr val="000000"/>
              </a:solidFill>
              <a:latin typeface="Arial"/>
              <a:ea typeface="Arial"/>
              <a:cs typeface="Arial"/>
              <a:sym typeface="Arial"/>
            </a:endParaRPr>
          </a:p>
        </p:txBody>
      </p:sp>
      <p:sp>
        <p:nvSpPr>
          <p:cNvPr id="164" name="Google Shape;164;g3b09652797b_3_0"/>
          <p:cNvSpPr txBox="1"/>
          <p:nvPr/>
        </p:nvSpPr>
        <p:spPr>
          <a:xfrm>
            <a:off x="5235069" y="6089080"/>
            <a:ext cx="25806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600"/>
              <a:buFont typeface="Arial"/>
              <a:buNone/>
            </a:pPr>
            <a:r>
              <a:rPr b="0" i="0" lang="en-US" sz="3600" u="none" cap="none" strike="noStrike">
                <a:solidFill>
                  <a:srgbClr val="E8E7D9"/>
                </a:solidFill>
                <a:latin typeface="Bebas Neue"/>
                <a:ea typeface="Bebas Neue"/>
                <a:cs typeface="Bebas Neue"/>
                <a:sym typeface="Bebas Neue"/>
              </a:rPr>
              <a:t>Coproductie van: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6648"/>
        </a:solidFill>
      </p:bgPr>
    </p:bg>
    <p:spTree>
      <p:nvGrpSpPr>
        <p:cNvPr id="372" name="Shape 372"/>
        <p:cNvGrpSpPr/>
        <p:nvPr/>
      </p:nvGrpSpPr>
      <p:grpSpPr>
        <a:xfrm>
          <a:off x="0" y="0"/>
          <a:ext cx="0" cy="0"/>
          <a:chOff x="0" y="0"/>
          <a:chExt cx="0" cy="0"/>
        </a:xfrm>
      </p:grpSpPr>
      <p:sp>
        <p:nvSpPr>
          <p:cNvPr id="373" name="Google Shape;373;g3a933aa99fd_0_160"/>
          <p:cNvSpPr/>
          <p:nvPr/>
        </p:nvSpPr>
        <p:spPr>
          <a:xfrm>
            <a:off x="0" y="2091690"/>
            <a:ext cx="18288000" cy="6103620"/>
          </a:xfrm>
          <a:custGeom>
            <a:rect b="b" l="l" r="r" t="t"/>
            <a:pathLst>
              <a:path extrusionOk="0" h="6103620" w="18288000">
                <a:moveTo>
                  <a:pt x="0" y="0"/>
                </a:moveTo>
                <a:lnTo>
                  <a:pt x="18288000" y="0"/>
                </a:lnTo>
                <a:lnTo>
                  <a:pt x="18288000" y="6103620"/>
                </a:lnTo>
                <a:lnTo>
                  <a:pt x="0" y="6103620"/>
                </a:lnTo>
                <a:lnTo>
                  <a:pt x="0" y="0"/>
                </a:lnTo>
                <a:close/>
              </a:path>
            </a:pathLst>
          </a:custGeom>
          <a:blipFill rotWithShape="1">
            <a:blip r:embed="rId3">
              <a:alphaModFix/>
            </a:blip>
            <a:stretch>
              <a:fillRect b="0" l="0" r="0" t="0"/>
            </a:stretch>
          </a:blipFill>
          <a:ln>
            <a:noFill/>
          </a:ln>
        </p:spPr>
      </p:sp>
      <p:sp>
        <p:nvSpPr>
          <p:cNvPr id="374" name="Google Shape;374;g3a933aa99fd_0_160"/>
          <p:cNvSpPr txBox="1"/>
          <p:nvPr/>
        </p:nvSpPr>
        <p:spPr>
          <a:xfrm>
            <a:off x="989114" y="2214501"/>
            <a:ext cx="26304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4000"/>
              <a:buFont typeface="Arial"/>
              <a:buNone/>
            </a:pPr>
            <a:r>
              <a:rPr b="0" i="0" lang="en-US" sz="4000" u="none" cap="none" strike="noStrike">
                <a:solidFill>
                  <a:srgbClr val="000000"/>
                </a:solidFill>
                <a:latin typeface="Bebas Neue"/>
                <a:ea typeface="Bebas Neue"/>
                <a:cs typeface="Bebas Neue"/>
                <a:sym typeface="Bebas Neue"/>
              </a:rPr>
              <a:t>FASE 0 </a:t>
            </a:r>
            <a:endParaRPr b="0" i="0" sz="1400" u="none" cap="none" strike="noStrike">
              <a:solidFill>
                <a:srgbClr val="000000"/>
              </a:solidFill>
              <a:latin typeface="Arial"/>
              <a:ea typeface="Arial"/>
              <a:cs typeface="Arial"/>
              <a:sym typeface="Arial"/>
            </a:endParaRPr>
          </a:p>
        </p:txBody>
      </p:sp>
      <p:sp>
        <p:nvSpPr>
          <p:cNvPr id="375" name="Google Shape;375;g3a933aa99fd_0_160"/>
          <p:cNvSpPr txBox="1"/>
          <p:nvPr/>
        </p:nvSpPr>
        <p:spPr>
          <a:xfrm>
            <a:off x="5462741" y="6148724"/>
            <a:ext cx="26304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4000"/>
              <a:buFont typeface="Arial"/>
              <a:buNone/>
            </a:pPr>
            <a:r>
              <a:rPr b="0" i="0" lang="en-US" sz="4000" u="none" cap="none" strike="noStrike">
                <a:solidFill>
                  <a:srgbClr val="000000"/>
                </a:solidFill>
                <a:latin typeface="Bebas Neue"/>
                <a:ea typeface="Bebas Neue"/>
                <a:cs typeface="Bebas Neue"/>
                <a:sym typeface="Bebas Neue"/>
              </a:rPr>
              <a:t>Fase 1</a:t>
            </a:r>
            <a:endParaRPr b="0" i="0" sz="1400" u="none" cap="none" strike="noStrike">
              <a:solidFill>
                <a:srgbClr val="000000"/>
              </a:solidFill>
              <a:latin typeface="Arial"/>
              <a:ea typeface="Arial"/>
              <a:cs typeface="Arial"/>
              <a:sym typeface="Arial"/>
            </a:endParaRPr>
          </a:p>
        </p:txBody>
      </p:sp>
      <p:sp>
        <p:nvSpPr>
          <p:cNvPr id="376" name="Google Shape;376;g3a933aa99fd_0_160"/>
          <p:cNvSpPr txBox="1"/>
          <p:nvPr/>
        </p:nvSpPr>
        <p:spPr>
          <a:xfrm>
            <a:off x="770860" y="2817751"/>
            <a:ext cx="2848800" cy="11700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chemeClr val="dk1"/>
              </a:buClr>
              <a:buSzPts val="2000"/>
              <a:buFont typeface="Arial"/>
              <a:buNone/>
            </a:pPr>
            <a:r>
              <a:rPr b="0" i="0" lang="en-US" sz="2000" u="none" cap="none" strike="noStrike">
                <a:solidFill>
                  <a:schemeClr val="dk1"/>
                </a:solidFill>
                <a:latin typeface="Roboto Serif"/>
                <a:ea typeface="Roboto Serif"/>
                <a:cs typeface="Roboto Serif"/>
                <a:sym typeface="Roboto Serif"/>
              </a:rPr>
              <a:t>Startnota, contractering &amp; businesscase</a:t>
            </a:r>
            <a:endParaRPr b="0" i="0" sz="1400" u="none" cap="none" strike="noStrike">
              <a:solidFill>
                <a:srgbClr val="000000"/>
              </a:solidFill>
              <a:latin typeface="Roboto Serif"/>
              <a:ea typeface="Roboto Serif"/>
              <a:cs typeface="Roboto Serif"/>
              <a:sym typeface="Roboto Serif"/>
            </a:endParaRPr>
          </a:p>
        </p:txBody>
      </p:sp>
      <p:sp>
        <p:nvSpPr>
          <p:cNvPr id="377" name="Google Shape;377;g3a933aa99fd_0_160"/>
          <p:cNvSpPr txBox="1"/>
          <p:nvPr/>
        </p:nvSpPr>
        <p:spPr>
          <a:xfrm>
            <a:off x="5534552" y="6796589"/>
            <a:ext cx="2559000" cy="11700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rgbClr val="000000"/>
              </a:buClr>
              <a:buSzPts val="2000"/>
              <a:buFont typeface="Arial"/>
              <a:buNone/>
            </a:pPr>
            <a:r>
              <a:rPr b="0" i="0" lang="en-US" sz="2000" u="none" cap="none" strike="noStrike">
                <a:solidFill>
                  <a:srgbClr val="000000"/>
                </a:solidFill>
                <a:latin typeface="Roboto Serif"/>
                <a:ea typeface="Roboto Serif"/>
                <a:cs typeface="Roboto Serif"/>
                <a:sym typeface="Roboto Serif"/>
              </a:rPr>
              <a:t>Opstarten: personeel, locatie &amp; partners</a:t>
            </a:r>
            <a:endParaRPr b="0" i="0" sz="1400" u="none" cap="none" strike="noStrike">
              <a:solidFill>
                <a:srgbClr val="000000"/>
              </a:solidFill>
              <a:latin typeface="Roboto Serif"/>
              <a:ea typeface="Roboto Serif"/>
              <a:cs typeface="Roboto Serif"/>
              <a:sym typeface="Roboto Serif"/>
            </a:endParaRPr>
          </a:p>
        </p:txBody>
      </p:sp>
      <p:sp>
        <p:nvSpPr>
          <p:cNvPr id="378" name="Google Shape;378;g3a933aa99fd_0_160"/>
          <p:cNvSpPr txBox="1"/>
          <p:nvPr/>
        </p:nvSpPr>
        <p:spPr>
          <a:xfrm>
            <a:off x="10141120" y="2337361"/>
            <a:ext cx="26304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4000"/>
              <a:buFont typeface="Arial"/>
              <a:buNone/>
            </a:pPr>
            <a:r>
              <a:rPr b="0" i="0" lang="en-US" sz="4000" u="none" cap="none" strike="noStrike">
                <a:solidFill>
                  <a:srgbClr val="000000"/>
                </a:solidFill>
                <a:latin typeface="Bebas Neue"/>
                <a:ea typeface="Bebas Neue"/>
                <a:cs typeface="Bebas Neue"/>
                <a:sym typeface="Bebas Neue"/>
              </a:rPr>
              <a:t>Fase 2</a:t>
            </a:r>
            <a:endParaRPr b="0" i="0" sz="1400" u="none" cap="none" strike="noStrike">
              <a:solidFill>
                <a:srgbClr val="000000"/>
              </a:solidFill>
              <a:latin typeface="Arial"/>
              <a:ea typeface="Arial"/>
              <a:cs typeface="Arial"/>
              <a:sym typeface="Arial"/>
            </a:endParaRPr>
          </a:p>
        </p:txBody>
      </p:sp>
      <p:sp>
        <p:nvSpPr>
          <p:cNvPr id="379" name="Google Shape;379;g3a933aa99fd_0_160"/>
          <p:cNvSpPr txBox="1"/>
          <p:nvPr/>
        </p:nvSpPr>
        <p:spPr>
          <a:xfrm>
            <a:off x="10350298" y="2993964"/>
            <a:ext cx="2230800" cy="11700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chemeClr val="dk1"/>
              </a:buClr>
              <a:buSzPts val="2000"/>
              <a:buFont typeface="Arial"/>
              <a:buNone/>
            </a:pPr>
            <a:r>
              <a:rPr b="0" i="0" lang="en-US" sz="2000" u="none" cap="none" strike="noStrike">
                <a:solidFill>
                  <a:schemeClr val="dk1"/>
                </a:solidFill>
                <a:latin typeface="Roboto Serif"/>
                <a:ea typeface="Roboto Serif"/>
                <a:cs typeface="Roboto Serif"/>
                <a:sym typeface="Roboto Serif"/>
              </a:rPr>
              <a:t>Uitvoering: van instroom tot uitstroom</a:t>
            </a:r>
            <a:endParaRPr b="0" i="0" sz="1400" u="none" cap="none" strike="noStrike">
              <a:solidFill>
                <a:srgbClr val="000000"/>
              </a:solidFill>
              <a:latin typeface="Roboto Serif"/>
              <a:ea typeface="Roboto Serif"/>
              <a:cs typeface="Roboto Serif"/>
              <a:sym typeface="Roboto Serif"/>
            </a:endParaRPr>
          </a:p>
        </p:txBody>
      </p:sp>
      <p:sp>
        <p:nvSpPr>
          <p:cNvPr id="380" name="Google Shape;380;g3a933aa99fd_0_160"/>
          <p:cNvSpPr txBox="1"/>
          <p:nvPr/>
        </p:nvSpPr>
        <p:spPr>
          <a:xfrm>
            <a:off x="14762857" y="6181744"/>
            <a:ext cx="2630400" cy="585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800"/>
              <a:buFont typeface="Arial"/>
              <a:buNone/>
            </a:pPr>
            <a:r>
              <a:rPr b="0" i="0" lang="en-US" sz="3800" u="none" cap="none" strike="noStrike">
                <a:solidFill>
                  <a:srgbClr val="000000"/>
                </a:solidFill>
                <a:latin typeface="Bebas Neue"/>
                <a:ea typeface="Bebas Neue"/>
                <a:cs typeface="Bebas Neue"/>
                <a:sym typeface="Bebas Neue"/>
              </a:rPr>
              <a:t>Fase 3</a:t>
            </a:r>
            <a:endParaRPr b="0" i="0" sz="1400" u="none" cap="none" strike="noStrike">
              <a:solidFill>
                <a:srgbClr val="000000"/>
              </a:solidFill>
              <a:latin typeface="Arial"/>
              <a:ea typeface="Arial"/>
              <a:cs typeface="Arial"/>
              <a:sym typeface="Arial"/>
            </a:endParaRPr>
          </a:p>
        </p:txBody>
      </p:sp>
      <p:sp>
        <p:nvSpPr>
          <p:cNvPr id="381" name="Google Shape;381;g3a933aa99fd_0_160"/>
          <p:cNvSpPr txBox="1"/>
          <p:nvPr/>
        </p:nvSpPr>
        <p:spPr>
          <a:xfrm>
            <a:off x="15241340" y="7012139"/>
            <a:ext cx="1673400" cy="7389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chemeClr val="dk1"/>
              </a:buClr>
              <a:buSzPts val="2000"/>
              <a:buFont typeface="Arial"/>
              <a:buNone/>
            </a:pPr>
            <a:r>
              <a:rPr b="0" i="0" lang="en-US" sz="2000" u="none" cap="none" strike="noStrike">
                <a:solidFill>
                  <a:schemeClr val="dk1"/>
                </a:solidFill>
                <a:latin typeface="Roboto Serif"/>
                <a:ea typeface="Roboto Serif"/>
                <a:cs typeface="Roboto Serif"/>
                <a:sym typeface="Roboto Serif"/>
              </a:rPr>
              <a:t>Monitoring &amp; bijsturing</a:t>
            </a:r>
            <a:endParaRPr b="0" i="0" sz="1400" u="none" cap="none" strike="noStrike">
              <a:solidFill>
                <a:srgbClr val="000000"/>
              </a:solidFill>
              <a:latin typeface="Roboto Serif"/>
              <a:ea typeface="Roboto Serif"/>
              <a:cs typeface="Roboto Serif"/>
              <a:sym typeface="Roboto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7D9"/>
        </a:solidFill>
      </p:bgPr>
    </p:bg>
    <p:spTree>
      <p:nvGrpSpPr>
        <p:cNvPr id="385" name="Shape 385"/>
        <p:cNvGrpSpPr/>
        <p:nvPr/>
      </p:nvGrpSpPr>
      <p:grpSpPr>
        <a:xfrm>
          <a:off x="0" y="0"/>
          <a:ext cx="0" cy="0"/>
          <a:chOff x="0" y="0"/>
          <a:chExt cx="0" cy="0"/>
        </a:xfrm>
      </p:grpSpPr>
      <p:grpSp>
        <p:nvGrpSpPr>
          <p:cNvPr id="386" name="Google Shape;386;g3a933aa99fd_0_176"/>
          <p:cNvGrpSpPr/>
          <p:nvPr/>
        </p:nvGrpSpPr>
        <p:grpSpPr>
          <a:xfrm rot="5400000">
            <a:off x="3149772" y="4480827"/>
            <a:ext cx="4287851" cy="2711232"/>
            <a:chOff x="0" y="-57150"/>
            <a:chExt cx="1217586" cy="769930"/>
          </a:xfrm>
        </p:grpSpPr>
        <p:sp>
          <p:nvSpPr>
            <p:cNvPr id="387" name="Google Shape;387;g3a933aa99fd_0_176"/>
            <p:cNvSpPr/>
            <p:nvPr/>
          </p:nvSpPr>
          <p:spPr>
            <a:xfrm>
              <a:off x="0" y="0"/>
              <a:ext cx="1217586" cy="712780"/>
            </a:xfrm>
            <a:custGeom>
              <a:rect b="b" l="l" r="r" t="t"/>
              <a:pathLst>
                <a:path extrusionOk="0" h="712780" w="1217586">
                  <a:moveTo>
                    <a:pt x="1003803" y="0"/>
                  </a:moveTo>
                  <a:lnTo>
                    <a:pt x="14400" y="0"/>
                  </a:lnTo>
                  <a:cubicBezTo>
                    <a:pt x="6447" y="0"/>
                    <a:pt x="0" y="6447"/>
                    <a:pt x="0" y="14400"/>
                  </a:cubicBezTo>
                  <a:lnTo>
                    <a:pt x="0" y="698380"/>
                  </a:lnTo>
                  <a:cubicBezTo>
                    <a:pt x="0" y="706333"/>
                    <a:pt x="6447" y="712780"/>
                    <a:pt x="14400" y="712780"/>
                  </a:cubicBezTo>
                  <a:lnTo>
                    <a:pt x="1003803" y="712780"/>
                  </a:lnTo>
                  <a:cubicBezTo>
                    <a:pt x="1012706" y="712780"/>
                    <a:pt x="1020926" y="708005"/>
                    <a:pt x="1025335" y="700271"/>
                  </a:cubicBezTo>
                  <a:lnTo>
                    <a:pt x="1214271" y="368899"/>
                  </a:lnTo>
                  <a:cubicBezTo>
                    <a:pt x="1218692" y="361145"/>
                    <a:pt x="1218692" y="351634"/>
                    <a:pt x="1214271" y="343881"/>
                  </a:cubicBezTo>
                  <a:lnTo>
                    <a:pt x="1025335" y="12509"/>
                  </a:lnTo>
                  <a:cubicBezTo>
                    <a:pt x="1020926" y="4775"/>
                    <a:pt x="1012706" y="0"/>
                    <a:pt x="1003803"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g3a933aa99fd_0_176"/>
            <p:cNvSpPr txBox="1"/>
            <p:nvPr/>
          </p:nvSpPr>
          <p:spPr>
            <a:xfrm>
              <a:off x="0" y="-57150"/>
              <a:ext cx="11070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9" name="Google Shape;389;g3a933aa99fd_0_176"/>
          <p:cNvGrpSpPr/>
          <p:nvPr/>
        </p:nvGrpSpPr>
        <p:grpSpPr>
          <a:xfrm>
            <a:off x="4317483" y="2814926"/>
            <a:ext cx="1755160" cy="1755160"/>
            <a:chOff x="0" y="0"/>
            <a:chExt cx="812800" cy="812800"/>
          </a:xfrm>
        </p:grpSpPr>
        <p:sp>
          <p:nvSpPr>
            <p:cNvPr id="390" name="Google Shape;390;g3a933aa99fd_0_17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3a933aa99fd_0_17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92" name="Google Shape;392;g3a933aa99fd_0_176"/>
          <p:cNvGrpSpPr/>
          <p:nvPr/>
        </p:nvGrpSpPr>
        <p:grpSpPr>
          <a:xfrm>
            <a:off x="4528902" y="3028387"/>
            <a:ext cx="1328278" cy="1328278"/>
            <a:chOff x="0" y="0"/>
            <a:chExt cx="812800" cy="812800"/>
          </a:xfrm>
        </p:grpSpPr>
        <p:sp>
          <p:nvSpPr>
            <p:cNvPr id="393" name="Google Shape;393;g3a933aa99fd_0_17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3a933aa99fd_0_17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95" name="Google Shape;395;g3a933aa99fd_0_176"/>
          <p:cNvGrpSpPr/>
          <p:nvPr/>
        </p:nvGrpSpPr>
        <p:grpSpPr>
          <a:xfrm rot="5400000">
            <a:off x="5768100" y="4476049"/>
            <a:ext cx="4278297" cy="2711232"/>
            <a:chOff x="0" y="-57150"/>
            <a:chExt cx="1214873" cy="769930"/>
          </a:xfrm>
        </p:grpSpPr>
        <p:sp>
          <p:nvSpPr>
            <p:cNvPr id="396" name="Google Shape;396;g3a933aa99fd_0_176"/>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g3a933aa99fd_0_176"/>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98" name="Google Shape;398;g3a933aa99fd_0_176"/>
          <p:cNvGrpSpPr/>
          <p:nvPr/>
        </p:nvGrpSpPr>
        <p:grpSpPr>
          <a:xfrm>
            <a:off x="6928993" y="2814926"/>
            <a:ext cx="1755160" cy="1755160"/>
            <a:chOff x="0" y="0"/>
            <a:chExt cx="812800" cy="812800"/>
          </a:xfrm>
        </p:grpSpPr>
        <p:sp>
          <p:nvSpPr>
            <p:cNvPr id="399" name="Google Shape;399;g3a933aa99fd_0_17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3a933aa99fd_0_17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01" name="Google Shape;401;g3a933aa99fd_0_176"/>
          <p:cNvGrpSpPr/>
          <p:nvPr/>
        </p:nvGrpSpPr>
        <p:grpSpPr>
          <a:xfrm>
            <a:off x="7142454" y="3028387"/>
            <a:ext cx="1328278" cy="1328278"/>
            <a:chOff x="0" y="0"/>
            <a:chExt cx="812800" cy="812800"/>
          </a:xfrm>
        </p:grpSpPr>
        <p:sp>
          <p:nvSpPr>
            <p:cNvPr id="402" name="Google Shape;402;g3a933aa99fd_0_17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g3a933aa99fd_0_17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04" name="Google Shape;404;g3a933aa99fd_0_176"/>
          <p:cNvGrpSpPr/>
          <p:nvPr/>
        </p:nvGrpSpPr>
        <p:grpSpPr>
          <a:xfrm rot="5400000">
            <a:off x="13763297" y="4609660"/>
            <a:ext cx="4277695" cy="2587409"/>
            <a:chOff x="0" y="-57150"/>
            <a:chExt cx="1214702" cy="734767"/>
          </a:xfrm>
        </p:grpSpPr>
        <p:sp>
          <p:nvSpPr>
            <p:cNvPr id="405" name="Google Shape;405;g3a933aa99fd_0_176"/>
            <p:cNvSpPr/>
            <p:nvPr/>
          </p:nvSpPr>
          <p:spPr>
            <a:xfrm>
              <a:off x="0" y="0"/>
              <a:ext cx="1214702" cy="677617"/>
            </a:xfrm>
            <a:custGeom>
              <a:rect b="b" l="l" r="r" t="t"/>
              <a:pathLst>
                <a:path extrusionOk="0" h="677617" w="1214702">
                  <a:moveTo>
                    <a:pt x="1001067" y="0"/>
                  </a:moveTo>
                  <a:lnTo>
                    <a:pt x="14432" y="0"/>
                  </a:lnTo>
                  <a:cubicBezTo>
                    <a:pt x="6461" y="0"/>
                    <a:pt x="0" y="6461"/>
                    <a:pt x="0" y="14432"/>
                  </a:cubicBezTo>
                  <a:lnTo>
                    <a:pt x="0" y="663186"/>
                  </a:lnTo>
                  <a:cubicBezTo>
                    <a:pt x="0" y="667013"/>
                    <a:pt x="1520" y="670684"/>
                    <a:pt x="4227" y="673390"/>
                  </a:cubicBezTo>
                  <a:cubicBezTo>
                    <a:pt x="6933" y="676097"/>
                    <a:pt x="10604" y="677617"/>
                    <a:pt x="14432" y="677617"/>
                  </a:cubicBezTo>
                  <a:lnTo>
                    <a:pt x="1001067" y="677617"/>
                  </a:lnTo>
                  <a:cubicBezTo>
                    <a:pt x="1010020" y="677617"/>
                    <a:pt x="1018316" y="672919"/>
                    <a:pt x="1022921" y="665241"/>
                  </a:cubicBezTo>
                  <a:lnTo>
                    <a:pt x="1211275" y="351185"/>
                  </a:lnTo>
                  <a:cubicBezTo>
                    <a:pt x="1215845" y="343567"/>
                    <a:pt x="1215845" y="334051"/>
                    <a:pt x="1211275" y="326432"/>
                  </a:cubicBezTo>
                  <a:lnTo>
                    <a:pt x="1022921" y="12376"/>
                  </a:lnTo>
                  <a:cubicBezTo>
                    <a:pt x="1018316" y="4698"/>
                    <a:pt x="1010020" y="0"/>
                    <a:pt x="1001067" y="0"/>
                  </a:cubicBezTo>
                  <a:close/>
                </a:path>
              </a:pathLst>
            </a:custGeom>
            <a:solidFill>
              <a:srgbClr val="FFE7C2"/>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g3a933aa99fd_0_176"/>
            <p:cNvSpPr txBox="1"/>
            <p:nvPr/>
          </p:nvSpPr>
          <p:spPr>
            <a:xfrm>
              <a:off x="0" y="-57150"/>
              <a:ext cx="1104300" cy="734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07" name="Google Shape;407;g3a933aa99fd_0_176"/>
          <p:cNvGrpSpPr/>
          <p:nvPr/>
        </p:nvGrpSpPr>
        <p:grpSpPr>
          <a:xfrm>
            <a:off x="14985802" y="2868388"/>
            <a:ext cx="1755160" cy="1755160"/>
            <a:chOff x="0" y="0"/>
            <a:chExt cx="812800" cy="812800"/>
          </a:xfrm>
        </p:grpSpPr>
        <p:sp>
          <p:nvSpPr>
            <p:cNvPr id="408" name="Google Shape;408;g3a933aa99fd_0_17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g3a933aa99fd_0_17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0" name="Google Shape;410;g3a933aa99fd_0_176"/>
          <p:cNvGrpSpPr/>
          <p:nvPr/>
        </p:nvGrpSpPr>
        <p:grpSpPr>
          <a:xfrm>
            <a:off x="15199263" y="3074653"/>
            <a:ext cx="1328278" cy="1328278"/>
            <a:chOff x="0" y="0"/>
            <a:chExt cx="812800" cy="812800"/>
          </a:xfrm>
        </p:grpSpPr>
        <p:sp>
          <p:nvSpPr>
            <p:cNvPr id="411" name="Google Shape;411;g3a933aa99fd_0_17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g3a933aa99fd_0_17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3" name="Google Shape;413;g3a933aa99fd_0_176"/>
          <p:cNvGrpSpPr/>
          <p:nvPr/>
        </p:nvGrpSpPr>
        <p:grpSpPr>
          <a:xfrm>
            <a:off x="4215049" y="7183710"/>
            <a:ext cx="1988591" cy="591908"/>
            <a:chOff x="22264" y="0"/>
            <a:chExt cx="2800833" cy="833673"/>
          </a:xfrm>
        </p:grpSpPr>
        <p:sp>
          <p:nvSpPr>
            <p:cNvPr id="414" name="Google Shape;414;g3a933aa99fd_0_176"/>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g3a933aa99fd_0_176"/>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6" name="Google Shape;416;g3a933aa99fd_0_176"/>
          <p:cNvGrpSpPr/>
          <p:nvPr/>
        </p:nvGrpSpPr>
        <p:grpSpPr>
          <a:xfrm>
            <a:off x="6805482" y="7174185"/>
            <a:ext cx="1988591" cy="591908"/>
            <a:chOff x="22264" y="0"/>
            <a:chExt cx="2800833" cy="833673"/>
          </a:xfrm>
        </p:grpSpPr>
        <p:sp>
          <p:nvSpPr>
            <p:cNvPr id="417" name="Google Shape;417;g3a933aa99fd_0_176"/>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g3a933aa99fd_0_176"/>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9" name="Google Shape;419;g3a933aa99fd_0_176"/>
          <p:cNvGrpSpPr/>
          <p:nvPr/>
        </p:nvGrpSpPr>
        <p:grpSpPr>
          <a:xfrm>
            <a:off x="14807175" y="7268811"/>
            <a:ext cx="1988591" cy="591908"/>
            <a:chOff x="22264" y="0"/>
            <a:chExt cx="2800833" cy="833673"/>
          </a:xfrm>
        </p:grpSpPr>
        <p:sp>
          <p:nvSpPr>
            <p:cNvPr id="420" name="Google Shape;420;g3a933aa99fd_0_176"/>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g3a933aa99fd_0_176"/>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2" name="Google Shape;422;g3a933aa99fd_0_176"/>
          <p:cNvSpPr/>
          <p:nvPr/>
        </p:nvSpPr>
        <p:spPr>
          <a:xfrm>
            <a:off x="4764803" y="3222872"/>
            <a:ext cx="902212" cy="902212"/>
          </a:xfrm>
          <a:custGeom>
            <a:rect b="b" l="l" r="r" t="t"/>
            <a:pathLst>
              <a:path extrusionOk="0" h="902212" w="902212">
                <a:moveTo>
                  <a:pt x="0" y="0"/>
                </a:moveTo>
                <a:lnTo>
                  <a:pt x="902212" y="0"/>
                </a:lnTo>
                <a:lnTo>
                  <a:pt x="902212" y="902212"/>
                </a:lnTo>
                <a:lnTo>
                  <a:pt x="0" y="902212"/>
                </a:lnTo>
                <a:lnTo>
                  <a:pt x="0" y="0"/>
                </a:lnTo>
                <a:close/>
              </a:path>
            </a:pathLst>
          </a:custGeom>
          <a:blipFill rotWithShape="1">
            <a:blip r:embed="rId3">
              <a:alphaModFix/>
            </a:blip>
            <a:stretch>
              <a:fillRect b="0" l="0" r="0" t="0"/>
            </a:stretch>
          </a:blipFill>
          <a:ln>
            <a:noFill/>
          </a:ln>
        </p:spPr>
      </p:sp>
      <p:grpSp>
        <p:nvGrpSpPr>
          <p:cNvPr id="423" name="Google Shape;423;g3a933aa99fd_0_176"/>
          <p:cNvGrpSpPr/>
          <p:nvPr/>
        </p:nvGrpSpPr>
        <p:grpSpPr>
          <a:xfrm rot="5400000">
            <a:off x="8106497" y="4794671"/>
            <a:ext cx="4934571" cy="2711232"/>
            <a:chOff x="0" y="-57150"/>
            <a:chExt cx="1214873" cy="769930"/>
          </a:xfrm>
        </p:grpSpPr>
        <p:sp>
          <p:nvSpPr>
            <p:cNvPr id="424" name="Google Shape;424;g3a933aa99fd_0_176"/>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g3a933aa99fd_0_176"/>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26" name="Google Shape;426;g3a933aa99fd_0_176"/>
          <p:cNvGrpSpPr/>
          <p:nvPr/>
        </p:nvGrpSpPr>
        <p:grpSpPr>
          <a:xfrm>
            <a:off x="9601497" y="2805401"/>
            <a:ext cx="1755160" cy="1755160"/>
            <a:chOff x="0" y="0"/>
            <a:chExt cx="812800" cy="812800"/>
          </a:xfrm>
        </p:grpSpPr>
        <p:sp>
          <p:nvSpPr>
            <p:cNvPr id="427" name="Google Shape;427;g3a933aa99fd_0_17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g3a933aa99fd_0_17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29" name="Google Shape;429;g3a933aa99fd_0_176"/>
          <p:cNvGrpSpPr/>
          <p:nvPr/>
        </p:nvGrpSpPr>
        <p:grpSpPr>
          <a:xfrm>
            <a:off x="9814958" y="3018862"/>
            <a:ext cx="1328278" cy="1328278"/>
            <a:chOff x="0" y="0"/>
            <a:chExt cx="812800" cy="812800"/>
          </a:xfrm>
        </p:grpSpPr>
        <p:sp>
          <p:nvSpPr>
            <p:cNvPr id="430" name="Google Shape;430;g3a933aa99fd_0_17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g3a933aa99fd_0_17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2" name="Google Shape;432;g3a933aa99fd_0_176"/>
          <p:cNvGrpSpPr/>
          <p:nvPr/>
        </p:nvGrpSpPr>
        <p:grpSpPr>
          <a:xfrm>
            <a:off x="9478816" y="7636338"/>
            <a:ext cx="1988591" cy="591908"/>
            <a:chOff x="22264" y="0"/>
            <a:chExt cx="2800833" cy="833673"/>
          </a:xfrm>
        </p:grpSpPr>
        <p:sp>
          <p:nvSpPr>
            <p:cNvPr id="433" name="Google Shape;433;g3a933aa99fd_0_176"/>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g3a933aa99fd_0_176"/>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5" name="Google Shape;435;g3a933aa99fd_0_176"/>
          <p:cNvSpPr/>
          <p:nvPr/>
        </p:nvSpPr>
        <p:spPr>
          <a:xfrm>
            <a:off x="9929081" y="3321262"/>
            <a:ext cx="1100013" cy="742509"/>
          </a:xfrm>
          <a:custGeom>
            <a:rect b="b" l="l" r="r" t="t"/>
            <a:pathLst>
              <a:path extrusionOk="0" h="742509" w="1100013">
                <a:moveTo>
                  <a:pt x="0" y="0"/>
                </a:moveTo>
                <a:lnTo>
                  <a:pt x="1100014" y="0"/>
                </a:lnTo>
                <a:lnTo>
                  <a:pt x="1100014" y="742509"/>
                </a:lnTo>
                <a:lnTo>
                  <a:pt x="0" y="742509"/>
                </a:lnTo>
                <a:lnTo>
                  <a:pt x="0" y="0"/>
                </a:lnTo>
                <a:close/>
              </a:path>
            </a:pathLst>
          </a:custGeom>
          <a:blipFill rotWithShape="1">
            <a:blip r:embed="rId4">
              <a:alphaModFix/>
            </a:blip>
            <a:stretch>
              <a:fillRect b="0" l="0" r="0" t="0"/>
            </a:stretch>
          </a:blipFill>
          <a:ln>
            <a:noFill/>
          </a:ln>
        </p:spPr>
      </p:sp>
      <p:sp>
        <p:nvSpPr>
          <p:cNvPr id="436" name="Google Shape;436;g3a933aa99fd_0_176"/>
          <p:cNvSpPr/>
          <p:nvPr/>
        </p:nvSpPr>
        <p:spPr>
          <a:xfrm>
            <a:off x="6072665" y="7495747"/>
            <a:ext cx="752481" cy="752481"/>
          </a:xfrm>
          <a:custGeom>
            <a:rect b="b" l="l" r="r" t="t"/>
            <a:pathLst>
              <a:path extrusionOk="0" h="752481" w="752481">
                <a:moveTo>
                  <a:pt x="0" y="0"/>
                </a:moveTo>
                <a:lnTo>
                  <a:pt x="752481" y="0"/>
                </a:lnTo>
                <a:lnTo>
                  <a:pt x="752481" y="752481"/>
                </a:lnTo>
                <a:lnTo>
                  <a:pt x="0" y="752481"/>
                </a:lnTo>
                <a:lnTo>
                  <a:pt x="0" y="0"/>
                </a:lnTo>
                <a:close/>
              </a:path>
            </a:pathLst>
          </a:custGeom>
          <a:blipFill rotWithShape="1">
            <a:blip r:embed="rId5">
              <a:alphaModFix/>
            </a:blip>
            <a:stretch>
              <a:fillRect b="0" l="0" r="0" t="0"/>
            </a:stretch>
          </a:blipFill>
          <a:ln>
            <a:noFill/>
          </a:ln>
        </p:spPr>
      </p:sp>
      <p:grpSp>
        <p:nvGrpSpPr>
          <p:cNvPr id="437" name="Google Shape;437;g3a933aa99fd_0_176"/>
          <p:cNvGrpSpPr/>
          <p:nvPr/>
        </p:nvGrpSpPr>
        <p:grpSpPr>
          <a:xfrm rot="-5400000">
            <a:off x="5534742" y="6573729"/>
            <a:ext cx="1736223" cy="5235213"/>
            <a:chOff x="0" y="-57150"/>
            <a:chExt cx="649638" cy="1958700"/>
          </a:xfrm>
        </p:grpSpPr>
        <p:sp>
          <p:nvSpPr>
            <p:cNvPr id="438" name="Google Shape;438;g3a933aa99fd_0_176"/>
            <p:cNvSpPr/>
            <p:nvPr/>
          </p:nvSpPr>
          <p:spPr>
            <a:xfrm>
              <a:off x="0" y="0"/>
              <a:ext cx="649638" cy="1901448"/>
            </a:xfrm>
            <a:custGeom>
              <a:rect b="b" l="l" r="r" t="t"/>
              <a:pathLst>
                <a:path extrusionOk="0" h="1901448" w="649638">
                  <a:moveTo>
                    <a:pt x="414719" y="0"/>
                  </a:moveTo>
                  <a:lnTo>
                    <a:pt x="35467" y="0"/>
                  </a:lnTo>
                  <a:cubicBezTo>
                    <a:pt x="26060" y="0"/>
                    <a:pt x="17039" y="3737"/>
                    <a:pt x="10388" y="10388"/>
                  </a:cubicBezTo>
                  <a:cubicBezTo>
                    <a:pt x="3737" y="17039"/>
                    <a:pt x="0" y="26060"/>
                    <a:pt x="0" y="35467"/>
                  </a:cubicBezTo>
                  <a:lnTo>
                    <a:pt x="0" y="1865981"/>
                  </a:lnTo>
                  <a:cubicBezTo>
                    <a:pt x="0" y="1875387"/>
                    <a:pt x="3737" y="1884409"/>
                    <a:pt x="10388" y="1891060"/>
                  </a:cubicBezTo>
                  <a:cubicBezTo>
                    <a:pt x="17039" y="1897711"/>
                    <a:pt x="26060" y="1901448"/>
                    <a:pt x="35467" y="1901448"/>
                  </a:cubicBezTo>
                  <a:lnTo>
                    <a:pt x="414719" y="1901448"/>
                  </a:lnTo>
                  <a:cubicBezTo>
                    <a:pt x="435403" y="1901448"/>
                    <a:pt x="453275" y="1886992"/>
                    <a:pt x="457598" y="1866765"/>
                  </a:cubicBezTo>
                  <a:lnTo>
                    <a:pt x="645972" y="985407"/>
                  </a:lnTo>
                  <a:cubicBezTo>
                    <a:pt x="650859" y="962543"/>
                    <a:pt x="650859" y="938905"/>
                    <a:pt x="645972" y="916041"/>
                  </a:cubicBezTo>
                  <a:lnTo>
                    <a:pt x="457598" y="34683"/>
                  </a:lnTo>
                  <a:cubicBezTo>
                    <a:pt x="453275" y="14455"/>
                    <a:pt x="435403" y="0"/>
                    <a:pt x="414719" y="0"/>
                  </a:cubicBezTo>
                  <a:close/>
                </a:path>
              </a:pathLst>
            </a:custGeom>
            <a:solidFill>
              <a:srgbClr val="FCF7F6"/>
            </a:solidFill>
            <a:ln cap="sq" cmpd="sng" w="476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g3a933aa99fd_0_176"/>
            <p:cNvSpPr txBox="1"/>
            <p:nvPr/>
          </p:nvSpPr>
          <p:spPr>
            <a:xfrm>
              <a:off x="0" y="-57150"/>
              <a:ext cx="539100" cy="1958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0" name="Google Shape;440;g3a933aa99fd_0_176"/>
          <p:cNvSpPr/>
          <p:nvPr/>
        </p:nvSpPr>
        <p:spPr>
          <a:xfrm>
            <a:off x="15360834" y="3441016"/>
            <a:ext cx="1005117" cy="595532"/>
          </a:xfrm>
          <a:custGeom>
            <a:rect b="b" l="l" r="r" t="t"/>
            <a:pathLst>
              <a:path extrusionOk="0" h="595532" w="1005117">
                <a:moveTo>
                  <a:pt x="0" y="0"/>
                </a:moveTo>
                <a:lnTo>
                  <a:pt x="1005117" y="0"/>
                </a:lnTo>
                <a:lnTo>
                  <a:pt x="1005117" y="595532"/>
                </a:lnTo>
                <a:lnTo>
                  <a:pt x="0" y="595532"/>
                </a:lnTo>
                <a:lnTo>
                  <a:pt x="0" y="0"/>
                </a:lnTo>
                <a:close/>
              </a:path>
            </a:pathLst>
          </a:custGeom>
          <a:blipFill rotWithShape="1">
            <a:blip r:embed="rId6">
              <a:alphaModFix/>
            </a:blip>
            <a:stretch>
              <a:fillRect b="0" l="0" r="0" t="0"/>
            </a:stretch>
          </a:blipFill>
          <a:ln>
            <a:noFill/>
          </a:ln>
        </p:spPr>
      </p:sp>
      <p:sp>
        <p:nvSpPr>
          <p:cNvPr id="441" name="Google Shape;441;g3a933aa99fd_0_176"/>
          <p:cNvSpPr/>
          <p:nvPr/>
        </p:nvSpPr>
        <p:spPr>
          <a:xfrm>
            <a:off x="7341484" y="3208481"/>
            <a:ext cx="916604" cy="916604"/>
          </a:xfrm>
          <a:custGeom>
            <a:rect b="b" l="l" r="r" t="t"/>
            <a:pathLst>
              <a:path extrusionOk="0" h="916604" w="916604">
                <a:moveTo>
                  <a:pt x="0" y="0"/>
                </a:moveTo>
                <a:lnTo>
                  <a:pt x="916604" y="0"/>
                </a:lnTo>
                <a:lnTo>
                  <a:pt x="916604" y="916603"/>
                </a:lnTo>
                <a:lnTo>
                  <a:pt x="0" y="916603"/>
                </a:lnTo>
                <a:lnTo>
                  <a:pt x="0" y="0"/>
                </a:lnTo>
                <a:close/>
              </a:path>
            </a:pathLst>
          </a:custGeom>
          <a:blipFill rotWithShape="1">
            <a:blip r:embed="rId7">
              <a:alphaModFix/>
            </a:blip>
            <a:stretch>
              <a:fillRect b="0" l="0" r="0" t="0"/>
            </a:stretch>
          </a:blipFill>
          <a:ln>
            <a:noFill/>
          </a:ln>
        </p:spPr>
      </p:sp>
      <p:sp>
        <p:nvSpPr>
          <p:cNvPr id="442" name="Google Shape;442;g3a933aa99fd_0_176"/>
          <p:cNvSpPr txBox="1"/>
          <p:nvPr/>
        </p:nvSpPr>
        <p:spPr>
          <a:xfrm>
            <a:off x="1028700" y="746464"/>
            <a:ext cx="1947000" cy="1139100"/>
          </a:xfrm>
          <a:prstGeom prst="rect">
            <a:avLst/>
          </a:prstGeom>
          <a:noFill/>
          <a:ln>
            <a:noFill/>
          </a:ln>
        </p:spPr>
        <p:txBody>
          <a:bodyPr anchorCtr="0" anchor="t" bIns="0" lIns="0" spcFirstLastPara="1" rIns="0" wrap="square" tIns="0">
            <a:spAutoFit/>
          </a:bodyPr>
          <a:lstStyle/>
          <a:p>
            <a:pPr indent="0" lvl="0" marL="0" marR="0" rtl="0" algn="just">
              <a:lnSpc>
                <a:spcPct val="140005"/>
              </a:lnSpc>
              <a:spcBef>
                <a:spcPts val="0"/>
              </a:spcBef>
              <a:spcAft>
                <a:spcPts val="0"/>
              </a:spcAft>
              <a:buClr>
                <a:srgbClr val="000000"/>
              </a:buClr>
              <a:buSzPts val="7400"/>
              <a:buFont typeface="Arial"/>
              <a:buNone/>
            </a:pPr>
            <a:r>
              <a:rPr b="0" i="0" lang="en-US" sz="7400" u="none" cap="none" strike="noStrike">
                <a:solidFill>
                  <a:srgbClr val="000000"/>
                </a:solidFill>
                <a:latin typeface="Bebas Neue"/>
                <a:ea typeface="Bebas Neue"/>
                <a:cs typeface="Bebas Neue"/>
                <a:sym typeface="Bebas Neue"/>
              </a:rPr>
              <a:t>FASE 1</a:t>
            </a:r>
            <a:endParaRPr b="0" i="0" sz="1400" u="none" cap="none" strike="noStrike">
              <a:solidFill>
                <a:srgbClr val="000000"/>
              </a:solidFill>
              <a:latin typeface="Arial"/>
              <a:ea typeface="Arial"/>
              <a:cs typeface="Arial"/>
              <a:sym typeface="Arial"/>
            </a:endParaRPr>
          </a:p>
        </p:txBody>
      </p:sp>
      <p:sp>
        <p:nvSpPr>
          <p:cNvPr id="443" name="Google Shape;443;g3a933aa99fd_0_176"/>
          <p:cNvSpPr txBox="1"/>
          <p:nvPr/>
        </p:nvSpPr>
        <p:spPr>
          <a:xfrm>
            <a:off x="3981859" y="4685867"/>
            <a:ext cx="2461800" cy="3387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Partners</a:t>
            </a:r>
            <a:endParaRPr b="0" i="0" sz="1400" u="none" cap="none" strike="noStrike">
              <a:solidFill>
                <a:srgbClr val="000000"/>
              </a:solidFill>
              <a:latin typeface="Arial"/>
              <a:ea typeface="Arial"/>
              <a:cs typeface="Arial"/>
              <a:sym typeface="Arial"/>
            </a:endParaRPr>
          </a:p>
        </p:txBody>
      </p:sp>
      <p:sp>
        <p:nvSpPr>
          <p:cNvPr id="444" name="Google Shape;444;g3a933aa99fd_0_176"/>
          <p:cNvSpPr txBox="1"/>
          <p:nvPr/>
        </p:nvSpPr>
        <p:spPr>
          <a:xfrm>
            <a:off x="1028700" y="1918041"/>
            <a:ext cx="16032600" cy="8127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Clr>
                <a:srgbClr val="000000"/>
              </a:buClr>
              <a:buSzPts val="2200"/>
              <a:buFont typeface="Arial"/>
              <a:buNone/>
            </a:pPr>
            <a:r>
              <a:rPr b="0" i="0" lang="en-US" sz="2200" u="none" cap="none" strike="noStrike">
                <a:solidFill>
                  <a:srgbClr val="000000"/>
                </a:solidFill>
                <a:latin typeface="Roboto Serif"/>
                <a:ea typeface="Roboto Serif"/>
                <a:cs typeface="Roboto Serif"/>
                <a:sym typeface="Roboto Serif"/>
              </a:rPr>
              <a:t>In deze fase weet je dat er een opvanglocatie komt in jouw gemeente. Je zorgt ervoor dat alles geregeld is, voordat de locatie open gaat.   </a:t>
            </a:r>
            <a:endParaRPr b="0" i="0" sz="1400" u="none" cap="none" strike="noStrike">
              <a:solidFill>
                <a:srgbClr val="000000"/>
              </a:solidFill>
              <a:latin typeface="Roboto Serif"/>
              <a:ea typeface="Roboto Serif"/>
              <a:cs typeface="Roboto Serif"/>
              <a:sym typeface="Roboto Serif"/>
            </a:endParaRPr>
          </a:p>
        </p:txBody>
      </p:sp>
      <p:sp>
        <p:nvSpPr>
          <p:cNvPr id="445" name="Google Shape;445;g3a933aa99fd_0_176"/>
          <p:cNvSpPr txBox="1"/>
          <p:nvPr/>
        </p:nvSpPr>
        <p:spPr>
          <a:xfrm>
            <a:off x="6769634" y="4676342"/>
            <a:ext cx="20742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Meedoen vanaf dag 1</a:t>
            </a:r>
            <a:endParaRPr b="0" i="0" sz="1400" u="none" cap="none" strike="noStrike">
              <a:solidFill>
                <a:srgbClr val="000000"/>
              </a:solidFill>
              <a:latin typeface="Arial"/>
              <a:ea typeface="Arial"/>
              <a:cs typeface="Arial"/>
              <a:sym typeface="Arial"/>
            </a:endParaRPr>
          </a:p>
        </p:txBody>
      </p:sp>
      <p:sp>
        <p:nvSpPr>
          <p:cNvPr id="446" name="Google Shape;446;g3a933aa99fd_0_176"/>
          <p:cNvSpPr txBox="1"/>
          <p:nvPr/>
        </p:nvSpPr>
        <p:spPr>
          <a:xfrm>
            <a:off x="14817909" y="4748342"/>
            <a:ext cx="20202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Omgeving</a:t>
            </a:r>
            <a:endParaRPr b="0" i="0" sz="1400" u="none" cap="none" strike="noStrike">
              <a:solidFill>
                <a:srgbClr val="000000"/>
              </a:solidFill>
              <a:latin typeface="Arial"/>
              <a:ea typeface="Arial"/>
              <a:cs typeface="Arial"/>
              <a:sym typeface="Arial"/>
            </a:endParaRPr>
          </a:p>
        </p:txBody>
      </p:sp>
      <p:sp>
        <p:nvSpPr>
          <p:cNvPr id="447" name="Google Shape;447;g3a933aa99fd_0_176"/>
          <p:cNvSpPr txBox="1"/>
          <p:nvPr/>
        </p:nvSpPr>
        <p:spPr>
          <a:xfrm>
            <a:off x="4182920" y="5152345"/>
            <a:ext cx="2020200" cy="23274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Samenwerkingen verkennen</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Betrekken en bepalen maatschappelijk partners</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Contractuele afspraken maken</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p:txBody>
      </p:sp>
      <p:sp>
        <p:nvSpPr>
          <p:cNvPr id="448" name="Google Shape;448;g3a933aa99fd_0_176"/>
          <p:cNvSpPr txBox="1"/>
          <p:nvPr/>
        </p:nvSpPr>
        <p:spPr>
          <a:xfrm>
            <a:off x="6796472" y="5450839"/>
            <a:ext cx="2020200" cy="1508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Plan van aanpak voor meedoen vanaf dag 1 is opgesteld.  </a:t>
            </a:r>
            <a:endParaRPr b="0" i="0" sz="1400" u="none" cap="none" strike="noStrike">
              <a:solidFill>
                <a:srgbClr val="000000"/>
              </a:solidFill>
              <a:latin typeface="Arial"/>
              <a:ea typeface="Arial"/>
              <a:cs typeface="Arial"/>
              <a:sym typeface="Arial"/>
            </a:endParaRPr>
          </a:p>
          <a:p>
            <a:pPr indent="0" lvl="0" marL="0" marR="0" rtl="0" algn="l">
              <a:lnSpc>
                <a:spcPct val="18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p:txBody>
      </p:sp>
      <p:sp>
        <p:nvSpPr>
          <p:cNvPr id="449" name="Google Shape;449;g3a933aa99fd_0_176"/>
          <p:cNvSpPr txBox="1"/>
          <p:nvPr/>
        </p:nvSpPr>
        <p:spPr>
          <a:xfrm>
            <a:off x="9317434" y="5165649"/>
            <a:ext cx="2262600" cy="23274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Interne organisatie personeel </a:t>
            </a:r>
            <a:endParaRPr b="0" i="0" sz="1400" u="none" cap="none" strike="noStrike">
              <a:solidFill>
                <a:srgbClr val="000000"/>
              </a:solidFill>
              <a:latin typeface="Arial"/>
              <a:ea typeface="Arial"/>
              <a:cs typeface="Arial"/>
              <a:sym typeface="Arial"/>
            </a:endParaRPr>
          </a:p>
          <a:p>
            <a:pPr indent="-215900" lvl="2" marL="6096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Team bouwen </a:t>
            </a:r>
            <a:endParaRPr b="0" i="0" sz="1400" u="none" cap="none" strike="noStrike">
              <a:solidFill>
                <a:srgbClr val="000000"/>
              </a:solidFill>
              <a:latin typeface="Arial"/>
              <a:ea typeface="Arial"/>
              <a:cs typeface="Arial"/>
              <a:sym typeface="Arial"/>
            </a:endParaRPr>
          </a:p>
          <a:p>
            <a:pPr indent="-215900" lvl="2" marL="6096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Bezetting </a:t>
            </a:r>
            <a:endParaRPr b="0" i="0" sz="1400" u="none" cap="none" strike="noStrike">
              <a:solidFill>
                <a:srgbClr val="000000"/>
              </a:solidFill>
              <a:latin typeface="Arial"/>
              <a:ea typeface="Arial"/>
              <a:cs typeface="Arial"/>
              <a:sym typeface="Arial"/>
            </a:endParaRPr>
          </a:p>
          <a:p>
            <a:pPr indent="-215900" lvl="2" marL="6096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Inwerken personeel </a:t>
            </a:r>
            <a:endParaRPr b="0" i="0" sz="1400" u="none" cap="none" strike="noStrike">
              <a:solidFill>
                <a:srgbClr val="000000"/>
              </a:solidFill>
              <a:latin typeface="Arial"/>
              <a:ea typeface="Arial"/>
              <a:cs typeface="Arial"/>
              <a:sym typeface="Arial"/>
            </a:endParaRPr>
          </a:p>
          <a:p>
            <a:pPr indent="-215900" lvl="2" marL="6096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Bewoners &amp; vrijwilligers inzet </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HR </a:t>
            </a:r>
            <a:endParaRPr b="0" i="0" sz="1400" u="none" cap="none" strike="noStrike">
              <a:solidFill>
                <a:srgbClr val="000000"/>
              </a:solidFill>
              <a:latin typeface="Arial"/>
              <a:ea typeface="Arial"/>
              <a:cs typeface="Arial"/>
              <a:sym typeface="Arial"/>
            </a:endParaRPr>
          </a:p>
        </p:txBody>
      </p:sp>
      <p:sp>
        <p:nvSpPr>
          <p:cNvPr id="450" name="Google Shape;450;g3a933aa99fd_0_176"/>
          <p:cNvSpPr txBox="1"/>
          <p:nvPr/>
        </p:nvSpPr>
        <p:spPr>
          <a:xfrm>
            <a:off x="9218087" y="4679835"/>
            <a:ext cx="2452800" cy="3387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Personeel</a:t>
            </a:r>
            <a:endParaRPr b="0" i="0" sz="1400" u="none" cap="none" strike="noStrike">
              <a:solidFill>
                <a:srgbClr val="000000"/>
              </a:solidFill>
              <a:latin typeface="Arial"/>
              <a:ea typeface="Arial"/>
              <a:cs typeface="Arial"/>
              <a:sym typeface="Arial"/>
            </a:endParaRPr>
          </a:p>
        </p:txBody>
      </p:sp>
      <p:sp>
        <p:nvSpPr>
          <p:cNvPr id="451" name="Google Shape;451;g3a933aa99fd_0_176"/>
          <p:cNvSpPr txBox="1"/>
          <p:nvPr/>
        </p:nvSpPr>
        <p:spPr>
          <a:xfrm>
            <a:off x="4218431" y="8257753"/>
            <a:ext cx="2260200" cy="2025600"/>
          </a:xfrm>
          <a:prstGeom prst="rect">
            <a:avLst/>
          </a:prstGeom>
          <a:noFill/>
          <a:ln>
            <a:noFill/>
          </a:ln>
        </p:spPr>
        <p:txBody>
          <a:bodyPr anchorCtr="0" anchor="t" bIns="0" lIns="0" spcFirstLastPara="1" rIns="0" wrap="square" tIns="0">
            <a:sp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65100" lvl="1" marL="304800" marR="0" rtl="0" algn="l">
              <a:lnSpc>
                <a:spcPct val="140000"/>
              </a:lnSpc>
              <a:spcBef>
                <a:spcPts val="0"/>
              </a:spcBef>
              <a:spcAft>
                <a:spcPts val="0"/>
              </a:spcAft>
              <a:buClr>
                <a:srgbClr val="000000"/>
              </a:buClr>
              <a:buSzPts val="1400"/>
              <a:buFont typeface="Arial"/>
              <a:buChar char="•"/>
            </a:pPr>
            <a:r>
              <a:rPr b="0" i="0" lang="en-US" sz="1400" u="none" cap="none" strike="noStrike">
                <a:solidFill>
                  <a:srgbClr val="000000"/>
                </a:solidFill>
                <a:latin typeface="Lato"/>
                <a:ea typeface="Lato"/>
                <a:cs typeface="Lato"/>
                <a:sym typeface="Lato"/>
              </a:rPr>
              <a:t>Zorg                                          </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00000"/>
              </a:buClr>
              <a:buSzPts val="1400"/>
              <a:buFont typeface="Arial"/>
              <a:buChar char="•"/>
            </a:pPr>
            <a:r>
              <a:rPr b="0" i="0" lang="en-US" sz="1400" u="none" cap="none" strike="noStrike">
                <a:solidFill>
                  <a:srgbClr val="000000"/>
                </a:solidFill>
                <a:latin typeface="Lato"/>
                <a:ea typeface="Lato"/>
                <a:cs typeface="Lato"/>
                <a:sym typeface="Lato"/>
              </a:rPr>
              <a:t>Taal &amp; Onderwijs</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00000"/>
              </a:buClr>
              <a:buSzPts val="1400"/>
              <a:buFont typeface="Arial"/>
              <a:buChar char="•"/>
            </a:pPr>
            <a:r>
              <a:rPr b="0" i="0" lang="en-US" sz="1400" u="none" cap="none" strike="noStrike">
                <a:solidFill>
                  <a:srgbClr val="000000"/>
                </a:solidFill>
                <a:latin typeface="Lato"/>
                <a:ea typeface="Lato"/>
                <a:cs typeface="Lato"/>
                <a:sym typeface="Lato"/>
              </a:rPr>
              <a:t>Begeleiding naar werk</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452" name="Google Shape;452;g3a933aa99fd_0_176"/>
          <p:cNvSpPr txBox="1"/>
          <p:nvPr/>
        </p:nvSpPr>
        <p:spPr>
          <a:xfrm>
            <a:off x="6812027" y="9100925"/>
            <a:ext cx="2887200" cy="8190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00000"/>
              </a:buClr>
              <a:buSzPts val="1400"/>
              <a:buFont typeface="Arial"/>
              <a:buChar char="•"/>
            </a:pPr>
            <a:r>
              <a:rPr b="0" i="0" lang="en-US" sz="1400" u="none" cap="none" strike="noStrike">
                <a:solidFill>
                  <a:srgbClr val="000000"/>
                </a:solidFill>
                <a:latin typeface="Lato"/>
                <a:ea typeface="Lato"/>
                <a:cs typeface="Lato"/>
                <a:sym typeface="Lato"/>
              </a:rPr>
              <a:t>Juridisch ondersteuning</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00000"/>
              </a:buClr>
              <a:buSzPts val="1400"/>
              <a:buFont typeface="Arial"/>
              <a:buChar char="•"/>
            </a:pPr>
            <a:r>
              <a:rPr b="0" i="0" lang="en-US" sz="1400" u="none" cap="none" strike="noStrike">
                <a:solidFill>
                  <a:srgbClr val="000000"/>
                </a:solidFill>
                <a:latin typeface="Lato"/>
                <a:ea typeface="Lato"/>
                <a:cs typeface="Lato"/>
                <a:sym typeface="Lato"/>
              </a:rPr>
              <a:t>Sport, cultuur </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00000"/>
              </a:buClr>
              <a:buSzPts val="1400"/>
              <a:buFont typeface="Arial"/>
              <a:buChar char="•"/>
            </a:pPr>
            <a:r>
              <a:rPr b="0" i="0" lang="en-US" sz="1400" u="none" cap="none" strike="noStrike">
                <a:solidFill>
                  <a:srgbClr val="000000"/>
                </a:solidFill>
                <a:latin typeface="Lato"/>
                <a:ea typeface="Lato"/>
                <a:cs typeface="Lato"/>
                <a:sym typeface="Lato"/>
              </a:rPr>
              <a:t>Daginvulling</a:t>
            </a:r>
            <a:endParaRPr b="0" i="0" sz="1400" u="none" cap="none" strike="noStrike">
              <a:solidFill>
                <a:srgbClr val="000000"/>
              </a:solidFill>
              <a:latin typeface="Arial"/>
              <a:ea typeface="Arial"/>
              <a:cs typeface="Arial"/>
              <a:sym typeface="Arial"/>
            </a:endParaRPr>
          </a:p>
        </p:txBody>
      </p:sp>
      <p:sp>
        <p:nvSpPr>
          <p:cNvPr id="453" name="Google Shape;453;g3a933aa99fd_0_176"/>
          <p:cNvSpPr txBox="1"/>
          <p:nvPr/>
        </p:nvSpPr>
        <p:spPr>
          <a:xfrm>
            <a:off x="6189274" y="8584035"/>
            <a:ext cx="1069800" cy="517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400"/>
              <a:buFont typeface="Arial"/>
              <a:buNone/>
            </a:pPr>
            <a:r>
              <a:rPr b="1" i="0" lang="en-US" sz="1400" u="none" cap="none" strike="noStrike">
                <a:solidFill>
                  <a:srgbClr val="000000"/>
                </a:solidFill>
                <a:latin typeface="Lato"/>
                <a:ea typeface="Lato"/>
                <a:cs typeface="Lato"/>
                <a:sym typeface="Lato"/>
              </a:rPr>
              <a:t>Partners voor</a:t>
            </a:r>
            <a:endParaRPr b="0" i="0" sz="1400" u="none" cap="none" strike="noStrike">
              <a:solidFill>
                <a:srgbClr val="000000"/>
              </a:solidFill>
              <a:latin typeface="Arial"/>
              <a:ea typeface="Arial"/>
              <a:cs typeface="Arial"/>
              <a:sym typeface="Arial"/>
            </a:endParaRPr>
          </a:p>
        </p:txBody>
      </p:sp>
      <p:sp>
        <p:nvSpPr>
          <p:cNvPr id="454" name="Google Shape;454;g3a933aa99fd_0_176"/>
          <p:cNvSpPr txBox="1"/>
          <p:nvPr/>
        </p:nvSpPr>
        <p:spPr>
          <a:xfrm>
            <a:off x="14732184" y="5237649"/>
            <a:ext cx="2262600" cy="20256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Het stimuleren van ontmoetingen  </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Buurthub functie inrichten</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Communicatie en relatiebeheer naar de buurt </a:t>
            </a:r>
            <a:endParaRPr b="0" i="0" sz="1400" u="none" cap="none" strike="noStrike">
              <a:solidFill>
                <a:srgbClr val="000000"/>
              </a:solidFill>
              <a:latin typeface="Arial"/>
              <a:ea typeface="Arial"/>
              <a:cs typeface="Arial"/>
              <a:sym typeface="Arial"/>
            </a:endParaRPr>
          </a:p>
        </p:txBody>
      </p:sp>
      <p:grpSp>
        <p:nvGrpSpPr>
          <p:cNvPr id="455" name="Google Shape;455;g3a933aa99fd_0_176"/>
          <p:cNvGrpSpPr/>
          <p:nvPr/>
        </p:nvGrpSpPr>
        <p:grpSpPr>
          <a:xfrm rot="5400000">
            <a:off x="41220" y="5000326"/>
            <a:ext cx="5307780" cy="2711232"/>
            <a:chOff x="0" y="-57150"/>
            <a:chExt cx="1214873" cy="769930"/>
          </a:xfrm>
        </p:grpSpPr>
        <p:sp>
          <p:nvSpPr>
            <p:cNvPr id="456" name="Google Shape;456;g3a933aa99fd_0_176"/>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g3a933aa99fd_0_176"/>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58" name="Google Shape;458;g3a933aa99fd_0_176"/>
          <p:cNvGrpSpPr/>
          <p:nvPr/>
        </p:nvGrpSpPr>
        <p:grpSpPr>
          <a:xfrm>
            <a:off x="1777557" y="2763215"/>
            <a:ext cx="1755160" cy="1755160"/>
            <a:chOff x="0" y="0"/>
            <a:chExt cx="812800" cy="812800"/>
          </a:xfrm>
        </p:grpSpPr>
        <p:sp>
          <p:nvSpPr>
            <p:cNvPr id="459" name="Google Shape;459;g3a933aa99fd_0_17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g3a933aa99fd_0_17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1" name="Google Shape;461;g3a933aa99fd_0_176"/>
          <p:cNvGrpSpPr/>
          <p:nvPr/>
        </p:nvGrpSpPr>
        <p:grpSpPr>
          <a:xfrm>
            <a:off x="1995104" y="2976676"/>
            <a:ext cx="1328278" cy="1328278"/>
            <a:chOff x="0" y="0"/>
            <a:chExt cx="812800" cy="812800"/>
          </a:xfrm>
        </p:grpSpPr>
        <p:sp>
          <p:nvSpPr>
            <p:cNvPr id="462" name="Google Shape;462;g3a933aa99fd_0_17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g3a933aa99fd_0_17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4" name="Google Shape;464;g3a933aa99fd_0_176"/>
          <p:cNvGrpSpPr/>
          <p:nvPr/>
        </p:nvGrpSpPr>
        <p:grpSpPr>
          <a:xfrm>
            <a:off x="1598939" y="8116560"/>
            <a:ext cx="1988591" cy="591908"/>
            <a:chOff x="22264" y="0"/>
            <a:chExt cx="2800833" cy="833673"/>
          </a:xfrm>
        </p:grpSpPr>
        <p:sp>
          <p:nvSpPr>
            <p:cNvPr id="465" name="Google Shape;465;g3a933aa99fd_0_176"/>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g3a933aa99fd_0_176"/>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7" name="Google Shape;467;g3a933aa99fd_0_176"/>
          <p:cNvSpPr/>
          <p:nvPr/>
        </p:nvSpPr>
        <p:spPr>
          <a:xfrm>
            <a:off x="2310957" y="3183648"/>
            <a:ext cx="757858" cy="902212"/>
          </a:xfrm>
          <a:custGeom>
            <a:rect b="b" l="l" r="r" t="t"/>
            <a:pathLst>
              <a:path extrusionOk="0" h="902212" w="757858">
                <a:moveTo>
                  <a:pt x="0" y="0"/>
                </a:moveTo>
                <a:lnTo>
                  <a:pt x="757858" y="0"/>
                </a:lnTo>
                <a:lnTo>
                  <a:pt x="757858" y="902212"/>
                </a:lnTo>
                <a:lnTo>
                  <a:pt x="0" y="902212"/>
                </a:lnTo>
                <a:lnTo>
                  <a:pt x="0" y="0"/>
                </a:lnTo>
                <a:close/>
              </a:path>
            </a:pathLst>
          </a:custGeom>
          <a:blipFill rotWithShape="1">
            <a:blip r:embed="rId8">
              <a:alphaModFix/>
            </a:blip>
            <a:stretch>
              <a:fillRect b="0" l="0" r="0" t="0"/>
            </a:stretch>
          </a:blipFill>
          <a:ln>
            <a:noFill/>
          </a:ln>
        </p:spPr>
      </p:sp>
      <p:sp>
        <p:nvSpPr>
          <p:cNvPr id="468" name="Google Shape;468;g3a933aa99fd_0_176"/>
          <p:cNvSpPr txBox="1"/>
          <p:nvPr/>
        </p:nvSpPr>
        <p:spPr>
          <a:xfrm>
            <a:off x="1463232" y="4582834"/>
            <a:ext cx="24528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Slimme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veiligheid</a:t>
            </a:r>
            <a:endParaRPr b="0" i="0" sz="1400" u="none" cap="none" strike="noStrike">
              <a:solidFill>
                <a:srgbClr val="000000"/>
              </a:solidFill>
              <a:latin typeface="Arial"/>
              <a:ea typeface="Arial"/>
              <a:cs typeface="Arial"/>
              <a:sym typeface="Arial"/>
            </a:endParaRPr>
          </a:p>
        </p:txBody>
      </p:sp>
      <p:sp>
        <p:nvSpPr>
          <p:cNvPr id="469" name="Google Shape;469;g3a933aa99fd_0_176"/>
          <p:cNvSpPr txBox="1"/>
          <p:nvPr/>
        </p:nvSpPr>
        <p:spPr>
          <a:xfrm>
            <a:off x="1491807" y="5412239"/>
            <a:ext cx="2262600" cy="20256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Keuzes maken voor beveiliging en sociaal beheer</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Gastheer/vrouwen</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Huisregels &amp; protocollen</a:t>
            </a:r>
            <a:endParaRPr b="0" i="0" sz="1400" u="none" cap="none" strike="noStrike">
              <a:solidFill>
                <a:srgbClr val="060F05"/>
              </a:solidFill>
              <a:latin typeface="Lato"/>
              <a:ea typeface="Lato"/>
              <a:cs typeface="Lato"/>
              <a:sym typeface="Lato"/>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Focus op de sociale cohesie op de locatie zelf</a:t>
            </a:r>
            <a:endParaRPr b="0" i="0" sz="1400" u="none" cap="none" strike="noStrike">
              <a:solidFill>
                <a:srgbClr val="060F05"/>
              </a:solidFill>
              <a:latin typeface="Lato"/>
              <a:ea typeface="Lato"/>
              <a:cs typeface="Lato"/>
              <a:sym typeface="Lato"/>
            </a:endParaRPr>
          </a:p>
        </p:txBody>
      </p:sp>
      <p:grpSp>
        <p:nvGrpSpPr>
          <p:cNvPr id="470" name="Google Shape;470;g3a933aa99fd_0_176"/>
          <p:cNvGrpSpPr/>
          <p:nvPr/>
        </p:nvGrpSpPr>
        <p:grpSpPr>
          <a:xfrm rot="5400000">
            <a:off x="10890063" y="4896655"/>
            <a:ext cx="4956439" cy="2711232"/>
            <a:chOff x="0" y="-57150"/>
            <a:chExt cx="1214873" cy="769930"/>
          </a:xfrm>
        </p:grpSpPr>
        <p:sp>
          <p:nvSpPr>
            <p:cNvPr id="471" name="Google Shape;471;g3a933aa99fd_0_176"/>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FE7C2"/>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g3a933aa99fd_0_176"/>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73" name="Google Shape;473;g3a933aa99fd_0_176"/>
          <p:cNvGrpSpPr/>
          <p:nvPr/>
        </p:nvGrpSpPr>
        <p:grpSpPr>
          <a:xfrm>
            <a:off x="12390010" y="2896451"/>
            <a:ext cx="1755160" cy="1755160"/>
            <a:chOff x="0" y="0"/>
            <a:chExt cx="812800" cy="812800"/>
          </a:xfrm>
        </p:grpSpPr>
        <p:sp>
          <p:nvSpPr>
            <p:cNvPr id="474" name="Google Shape;474;g3a933aa99fd_0_17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g3a933aa99fd_0_17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76" name="Google Shape;476;g3a933aa99fd_0_176"/>
          <p:cNvGrpSpPr/>
          <p:nvPr/>
        </p:nvGrpSpPr>
        <p:grpSpPr>
          <a:xfrm>
            <a:off x="12603470" y="3109912"/>
            <a:ext cx="1328278" cy="1328278"/>
            <a:chOff x="0" y="0"/>
            <a:chExt cx="812800" cy="812800"/>
          </a:xfrm>
        </p:grpSpPr>
        <p:sp>
          <p:nvSpPr>
            <p:cNvPr id="477" name="Google Shape;477;g3a933aa99fd_0_17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g3a933aa99fd_0_176"/>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79" name="Google Shape;479;g3a933aa99fd_0_176"/>
          <p:cNvGrpSpPr/>
          <p:nvPr/>
        </p:nvGrpSpPr>
        <p:grpSpPr>
          <a:xfrm>
            <a:off x="12274621" y="7922813"/>
            <a:ext cx="1988591" cy="591908"/>
            <a:chOff x="22264" y="0"/>
            <a:chExt cx="2800833" cy="833673"/>
          </a:xfrm>
        </p:grpSpPr>
        <p:sp>
          <p:nvSpPr>
            <p:cNvPr id="480" name="Google Shape;480;g3a933aa99fd_0_176"/>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g3a933aa99fd_0_176"/>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82" name="Google Shape;482;g3a933aa99fd_0_176"/>
          <p:cNvSpPr/>
          <p:nvPr/>
        </p:nvSpPr>
        <p:spPr>
          <a:xfrm>
            <a:off x="12920135" y="3307326"/>
            <a:ext cx="694929" cy="914381"/>
          </a:xfrm>
          <a:custGeom>
            <a:rect b="b" l="l" r="r" t="t"/>
            <a:pathLst>
              <a:path extrusionOk="0" h="914381" w="694929">
                <a:moveTo>
                  <a:pt x="0" y="0"/>
                </a:moveTo>
                <a:lnTo>
                  <a:pt x="694930" y="0"/>
                </a:lnTo>
                <a:lnTo>
                  <a:pt x="694930" y="914381"/>
                </a:lnTo>
                <a:lnTo>
                  <a:pt x="0" y="914381"/>
                </a:lnTo>
                <a:lnTo>
                  <a:pt x="0" y="0"/>
                </a:lnTo>
                <a:close/>
              </a:path>
            </a:pathLst>
          </a:custGeom>
          <a:blipFill rotWithShape="1">
            <a:blip r:embed="rId9">
              <a:alphaModFix/>
            </a:blip>
            <a:stretch>
              <a:fillRect b="0" l="0" r="0" t="0"/>
            </a:stretch>
          </a:blipFill>
          <a:ln>
            <a:noFill/>
          </a:ln>
        </p:spPr>
      </p:sp>
      <p:sp>
        <p:nvSpPr>
          <p:cNvPr id="483" name="Google Shape;483;g3a933aa99fd_0_176"/>
          <p:cNvSpPr txBox="1"/>
          <p:nvPr/>
        </p:nvSpPr>
        <p:spPr>
          <a:xfrm>
            <a:off x="12232694" y="4757867"/>
            <a:ext cx="20700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Locatie </a:t>
            </a:r>
            <a:endParaRPr b="0" i="0" sz="1400" u="none" cap="none" strike="noStrike">
              <a:solidFill>
                <a:srgbClr val="000000"/>
              </a:solidFill>
              <a:latin typeface="Arial"/>
              <a:ea typeface="Arial"/>
              <a:cs typeface="Arial"/>
              <a:sym typeface="Arial"/>
            </a:endParaRPr>
          </a:p>
        </p:txBody>
      </p:sp>
      <p:sp>
        <p:nvSpPr>
          <p:cNvPr id="484" name="Google Shape;484;g3a933aa99fd_0_176"/>
          <p:cNvSpPr txBox="1"/>
          <p:nvPr/>
        </p:nvSpPr>
        <p:spPr>
          <a:xfrm>
            <a:off x="12279251" y="5195259"/>
            <a:ext cx="2020200" cy="26289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Uitgangspunten locatie inrichting en faciliteiten</a:t>
            </a:r>
            <a:endParaRPr b="0" i="0" sz="1400" u="none" cap="none" strike="noStrike">
              <a:solidFill>
                <a:srgbClr val="000000"/>
              </a:solidFill>
              <a:latin typeface="Arial"/>
              <a:ea typeface="Arial"/>
              <a:cs typeface="Arial"/>
              <a:sym typeface="Arial"/>
            </a:endParaRPr>
          </a:p>
          <a:p>
            <a:pPr indent="-215900" lvl="2" marL="6096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Rust &amp; privacy</a:t>
            </a:r>
            <a:endParaRPr b="0" i="0" sz="1400" u="none" cap="none" strike="noStrike">
              <a:solidFill>
                <a:srgbClr val="000000"/>
              </a:solidFill>
              <a:latin typeface="Arial"/>
              <a:ea typeface="Arial"/>
              <a:cs typeface="Arial"/>
              <a:sym typeface="Arial"/>
            </a:endParaRPr>
          </a:p>
          <a:p>
            <a:pPr indent="-215900" lvl="2" marL="6096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Ontmoeting  </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Locatie inrichting, verbouwing  of bouwproces </a:t>
            </a:r>
            <a:endParaRPr b="0" i="0" sz="1400" u="none" cap="none" strike="noStrike">
              <a:solidFill>
                <a:srgbClr val="060F05"/>
              </a:solidFill>
              <a:latin typeface="Lato"/>
              <a:ea typeface="Lato"/>
              <a:cs typeface="Lato"/>
              <a:sym typeface="Lato"/>
            </a:endParaRPr>
          </a:p>
          <a:p>
            <a:pPr indent="-165100" lvl="1" marL="304800" marR="0" rtl="0" algn="l">
              <a:lnSpc>
                <a:spcPct val="140000"/>
              </a:lnSpc>
              <a:spcBef>
                <a:spcPts val="0"/>
              </a:spcBef>
              <a:spcAft>
                <a:spcPts val="0"/>
              </a:spcAft>
              <a:buClr>
                <a:srgbClr val="060F05"/>
              </a:buClr>
              <a:buSzPts val="1400"/>
              <a:buFont typeface="Lato"/>
              <a:buChar char="•"/>
            </a:pPr>
            <a:r>
              <a:rPr b="0" i="0" lang="en-US" sz="1400" u="none" cap="none" strike="noStrike">
                <a:solidFill>
                  <a:srgbClr val="060F05"/>
                </a:solidFill>
                <a:latin typeface="Lato"/>
                <a:ea typeface="Lato"/>
                <a:cs typeface="Lato"/>
                <a:sym typeface="Lato"/>
              </a:rPr>
              <a:t>Locatie gaat open </a:t>
            </a:r>
            <a:endParaRPr b="0" i="0" sz="1400" u="none" cap="none" strike="noStrike">
              <a:solidFill>
                <a:srgbClr val="060F05"/>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6648"/>
        </a:solidFill>
      </p:bgPr>
    </p:bg>
    <p:spTree>
      <p:nvGrpSpPr>
        <p:cNvPr id="492" name="Shape 492"/>
        <p:cNvGrpSpPr/>
        <p:nvPr/>
      </p:nvGrpSpPr>
      <p:grpSpPr>
        <a:xfrm>
          <a:off x="0" y="0"/>
          <a:ext cx="0" cy="0"/>
          <a:chOff x="0" y="0"/>
          <a:chExt cx="0" cy="0"/>
        </a:xfrm>
      </p:grpSpPr>
      <p:sp>
        <p:nvSpPr>
          <p:cNvPr id="493" name="Google Shape;493;g3a933aa99fd_0_278"/>
          <p:cNvSpPr/>
          <p:nvPr/>
        </p:nvSpPr>
        <p:spPr>
          <a:xfrm>
            <a:off x="0" y="2091690"/>
            <a:ext cx="18288000" cy="6103620"/>
          </a:xfrm>
          <a:custGeom>
            <a:rect b="b" l="l" r="r" t="t"/>
            <a:pathLst>
              <a:path extrusionOk="0" h="6103620" w="18288000">
                <a:moveTo>
                  <a:pt x="0" y="0"/>
                </a:moveTo>
                <a:lnTo>
                  <a:pt x="18288000" y="0"/>
                </a:lnTo>
                <a:lnTo>
                  <a:pt x="18288000" y="6103620"/>
                </a:lnTo>
                <a:lnTo>
                  <a:pt x="0" y="6103620"/>
                </a:lnTo>
                <a:lnTo>
                  <a:pt x="0" y="0"/>
                </a:lnTo>
                <a:close/>
              </a:path>
            </a:pathLst>
          </a:custGeom>
          <a:blipFill rotWithShape="1">
            <a:blip r:embed="rId3">
              <a:alphaModFix/>
            </a:blip>
            <a:stretch>
              <a:fillRect b="0" l="0" r="0" t="0"/>
            </a:stretch>
          </a:blipFill>
          <a:ln>
            <a:noFill/>
          </a:ln>
        </p:spPr>
      </p:sp>
      <p:sp>
        <p:nvSpPr>
          <p:cNvPr id="494" name="Google Shape;494;g3a933aa99fd_0_278"/>
          <p:cNvSpPr txBox="1"/>
          <p:nvPr/>
        </p:nvSpPr>
        <p:spPr>
          <a:xfrm>
            <a:off x="989114" y="2214501"/>
            <a:ext cx="26304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4000"/>
              <a:buFont typeface="Arial"/>
              <a:buNone/>
            </a:pPr>
            <a:r>
              <a:rPr b="0" i="0" lang="en-US" sz="4000" u="none" cap="none" strike="noStrike">
                <a:solidFill>
                  <a:srgbClr val="000000"/>
                </a:solidFill>
                <a:latin typeface="Bebas Neue"/>
                <a:ea typeface="Bebas Neue"/>
                <a:cs typeface="Bebas Neue"/>
                <a:sym typeface="Bebas Neue"/>
              </a:rPr>
              <a:t>FASE 0 </a:t>
            </a:r>
            <a:endParaRPr b="0" i="0" sz="1400" u="none" cap="none" strike="noStrike">
              <a:solidFill>
                <a:srgbClr val="000000"/>
              </a:solidFill>
              <a:latin typeface="Arial"/>
              <a:ea typeface="Arial"/>
              <a:cs typeface="Arial"/>
              <a:sym typeface="Arial"/>
            </a:endParaRPr>
          </a:p>
        </p:txBody>
      </p:sp>
      <p:sp>
        <p:nvSpPr>
          <p:cNvPr id="495" name="Google Shape;495;g3a933aa99fd_0_278"/>
          <p:cNvSpPr txBox="1"/>
          <p:nvPr/>
        </p:nvSpPr>
        <p:spPr>
          <a:xfrm>
            <a:off x="5462741" y="6148724"/>
            <a:ext cx="26304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4000"/>
              <a:buFont typeface="Arial"/>
              <a:buNone/>
            </a:pPr>
            <a:r>
              <a:rPr b="0" i="0" lang="en-US" sz="4000" u="none" cap="none" strike="noStrike">
                <a:solidFill>
                  <a:srgbClr val="000000"/>
                </a:solidFill>
                <a:latin typeface="Bebas Neue"/>
                <a:ea typeface="Bebas Neue"/>
                <a:cs typeface="Bebas Neue"/>
                <a:sym typeface="Bebas Neue"/>
              </a:rPr>
              <a:t>Fase 1</a:t>
            </a:r>
            <a:endParaRPr b="0" i="0" sz="1400" u="none" cap="none" strike="noStrike">
              <a:solidFill>
                <a:srgbClr val="000000"/>
              </a:solidFill>
              <a:latin typeface="Arial"/>
              <a:ea typeface="Arial"/>
              <a:cs typeface="Arial"/>
              <a:sym typeface="Arial"/>
            </a:endParaRPr>
          </a:p>
        </p:txBody>
      </p:sp>
      <p:sp>
        <p:nvSpPr>
          <p:cNvPr id="496" name="Google Shape;496;g3a933aa99fd_0_278"/>
          <p:cNvSpPr txBox="1"/>
          <p:nvPr/>
        </p:nvSpPr>
        <p:spPr>
          <a:xfrm>
            <a:off x="770860" y="2817751"/>
            <a:ext cx="2848800" cy="11700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chemeClr val="dk1"/>
              </a:buClr>
              <a:buSzPts val="2000"/>
              <a:buFont typeface="Arial"/>
              <a:buNone/>
            </a:pPr>
            <a:r>
              <a:rPr b="0" i="0" lang="en-US" sz="2000" u="none" cap="none" strike="noStrike">
                <a:solidFill>
                  <a:schemeClr val="dk1"/>
                </a:solidFill>
                <a:latin typeface="Roboto Serif"/>
                <a:ea typeface="Roboto Serif"/>
                <a:cs typeface="Roboto Serif"/>
                <a:sym typeface="Roboto Serif"/>
              </a:rPr>
              <a:t>Startnota, contractering &amp; businesscase</a:t>
            </a:r>
            <a:endParaRPr b="0" i="0" sz="1400" u="none" cap="none" strike="noStrike">
              <a:solidFill>
                <a:srgbClr val="000000"/>
              </a:solidFill>
              <a:latin typeface="Roboto Serif"/>
              <a:ea typeface="Roboto Serif"/>
              <a:cs typeface="Roboto Serif"/>
              <a:sym typeface="Roboto Serif"/>
            </a:endParaRPr>
          </a:p>
        </p:txBody>
      </p:sp>
      <p:sp>
        <p:nvSpPr>
          <p:cNvPr id="497" name="Google Shape;497;g3a933aa99fd_0_278"/>
          <p:cNvSpPr txBox="1"/>
          <p:nvPr/>
        </p:nvSpPr>
        <p:spPr>
          <a:xfrm>
            <a:off x="5568461" y="6796589"/>
            <a:ext cx="2524800" cy="11700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rgbClr val="000000"/>
              </a:buClr>
              <a:buSzPts val="2000"/>
              <a:buFont typeface="Arial"/>
              <a:buNone/>
            </a:pPr>
            <a:r>
              <a:rPr b="0" i="0" lang="en-US" sz="2000" u="none" cap="none" strike="noStrike">
                <a:solidFill>
                  <a:srgbClr val="000000"/>
                </a:solidFill>
                <a:latin typeface="Roboto Serif"/>
                <a:ea typeface="Roboto Serif"/>
                <a:cs typeface="Roboto Serif"/>
                <a:sym typeface="Roboto Serif"/>
              </a:rPr>
              <a:t>Opstarten: personeel, locatie &amp; partners</a:t>
            </a:r>
            <a:endParaRPr b="0" i="0" sz="1400" u="none" cap="none" strike="noStrike">
              <a:solidFill>
                <a:srgbClr val="000000"/>
              </a:solidFill>
              <a:latin typeface="Roboto Serif"/>
              <a:ea typeface="Roboto Serif"/>
              <a:cs typeface="Roboto Serif"/>
              <a:sym typeface="Roboto Serif"/>
            </a:endParaRPr>
          </a:p>
        </p:txBody>
      </p:sp>
      <p:sp>
        <p:nvSpPr>
          <p:cNvPr id="498" name="Google Shape;498;g3a933aa99fd_0_278"/>
          <p:cNvSpPr txBox="1"/>
          <p:nvPr/>
        </p:nvSpPr>
        <p:spPr>
          <a:xfrm>
            <a:off x="10141120" y="2337361"/>
            <a:ext cx="26304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4000"/>
              <a:buFont typeface="Arial"/>
              <a:buNone/>
            </a:pPr>
            <a:r>
              <a:rPr b="0" i="0" lang="en-US" sz="4000" u="none" cap="none" strike="noStrike">
                <a:solidFill>
                  <a:srgbClr val="000000"/>
                </a:solidFill>
                <a:latin typeface="Bebas Neue"/>
                <a:ea typeface="Bebas Neue"/>
                <a:cs typeface="Bebas Neue"/>
                <a:sym typeface="Bebas Neue"/>
              </a:rPr>
              <a:t>Fase 2</a:t>
            </a:r>
            <a:endParaRPr b="0" i="0" sz="1400" u="none" cap="none" strike="noStrike">
              <a:solidFill>
                <a:srgbClr val="000000"/>
              </a:solidFill>
              <a:latin typeface="Arial"/>
              <a:ea typeface="Arial"/>
              <a:cs typeface="Arial"/>
              <a:sym typeface="Arial"/>
            </a:endParaRPr>
          </a:p>
        </p:txBody>
      </p:sp>
      <p:sp>
        <p:nvSpPr>
          <p:cNvPr id="499" name="Google Shape;499;g3a933aa99fd_0_278"/>
          <p:cNvSpPr txBox="1"/>
          <p:nvPr/>
        </p:nvSpPr>
        <p:spPr>
          <a:xfrm>
            <a:off x="10350298" y="2993964"/>
            <a:ext cx="2230800" cy="11700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chemeClr val="dk1"/>
              </a:buClr>
              <a:buSzPts val="2000"/>
              <a:buFont typeface="Arial"/>
              <a:buNone/>
            </a:pPr>
            <a:r>
              <a:rPr b="0" i="0" lang="en-US" sz="2000" u="none" cap="none" strike="noStrike">
                <a:solidFill>
                  <a:schemeClr val="dk1"/>
                </a:solidFill>
                <a:latin typeface="Roboto Serif"/>
                <a:ea typeface="Roboto Serif"/>
                <a:cs typeface="Roboto Serif"/>
                <a:sym typeface="Roboto Serif"/>
              </a:rPr>
              <a:t>Uitvoering: van instroom tot uitstroom</a:t>
            </a:r>
            <a:endParaRPr b="0" i="0" sz="1400" u="none" cap="none" strike="noStrike">
              <a:solidFill>
                <a:srgbClr val="000000"/>
              </a:solidFill>
              <a:latin typeface="Roboto Serif"/>
              <a:ea typeface="Roboto Serif"/>
              <a:cs typeface="Roboto Serif"/>
              <a:sym typeface="Roboto Serif"/>
            </a:endParaRPr>
          </a:p>
        </p:txBody>
      </p:sp>
      <p:sp>
        <p:nvSpPr>
          <p:cNvPr id="500" name="Google Shape;500;g3a933aa99fd_0_278"/>
          <p:cNvSpPr txBox="1"/>
          <p:nvPr/>
        </p:nvSpPr>
        <p:spPr>
          <a:xfrm>
            <a:off x="14762857" y="6181744"/>
            <a:ext cx="2630400" cy="585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800"/>
              <a:buFont typeface="Arial"/>
              <a:buNone/>
            </a:pPr>
            <a:r>
              <a:rPr b="0" i="0" lang="en-US" sz="3800" u="none" cap="none" strike="noStrike">
                <a:solidFill>
                  <a:srgbClr val="000000"/>
                </a:solidFill>
                <a:latin typeface="Bebas Neue"/>
                <a:ea typeface="Bebas Neue"/>
                <a:cs typeface="Bebas Neue"/>
                <a:sym typeface="Bebas Neue"/>
              </a:rPr>
              <a:t>Fase 3</a:t>
            </a:r>
            <a:endParaRPr b="0" i="0" sz="1400" u="none" cap="none" strike="noStrike">
              <a:solidFill>
                <a:srgbClr val="000000"/>
              </a:solidFill>
              <a:latin typeface="Arial"/>
              <a:ea typeface="Arial"/>
              <a:cs typeface="Arial"/>
              <a:sym typeface="Arial"/>
            </a:endParaRPr>
          </a:p>
        </p:txBody>
      </p:sp>
      <p:sp>
        <p:nvSpPr>
          <p:cNvPr id="501" name="Google Shape;501;g3a933aa99fd_0_278"/>
          <p:cNvSpPr txBox="1"/>
          <p:nvPr/>
        </p:nvSpPr>
        <p:spPr>
          <a:xfrm>
            <a:off x="15241640" y="6796589"/>
            <a:ext cx="1673400" cy="11700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chemeClr val="dk1"/>
              </a:buClr>
              <a:buSzPts val="2000"/>
              <a:buFont typeface="Arial"/>
              <a:buNone/>
            </a:pPr>
            <a:r>
              <a:rPr b="0" i="0" lang="en-US" sz="2000" u="none" cap="none" strike="noStrike">
                <a:solidFill>
                  <a:schemeClr val="dk1"/>
                </a:solidFill>
                <a:latin typeface="Roboto Serif"/>
                <a:ea typeface="Roboto Serif"/>
                <a:cs typeface="Roboto Serif"/>
                <a:sym typeface="Roboto Serif"/>
              </a:rPr>
              <a:t>Monitoring &amp; bijsturing</a:t>
            </a:r>
            <a:endParaRPr b="0" i="0" sz="1400" u="none" cap="none" strike="noStrike">
              <a:solidFill>
                <a:srgbClr val="000000"/>
              </a:solidFill>
              <a:latin typeface="Roboto Serif"/>
              <a:ea typeface="Roboto Serif"/>
              <a:cs typeface="Roboto Serif"/>
              <a:sym typeface="Roboto Serif"/>
            </a:endParaRPr>
          </a:p>
          <a:p>
            <a:pPr indent="0" lvl="0" marL="0" marR="0" rtl="0" algn="l">
              <a:lnSpc>
                <a:spcPct val="140020"/>
              </a:lnSpc>
              <a:spcBef>
                <a:spcPts val="0"/>
              </a:spcBef>
              <a:spcAft>
                <a:spcPts val="0"/>
              </a:spcAft>
              <a:buClr>
                <a:srgbClr val="000000"/>
              </a:buClr>
              <a:buSzPts val="2000"/>
              <a:buFont typeface="Arial"/>
              <a:buNone/>
            </a:pPr>
            <a:r>
              <a:t/>
            </a:r>
            <a:endParaRPr b="0" i="0" sz="2000" u="none" cap="none" strike="noStrike">
              <a:solidFill>
                <a:srgbClr val="000000"/>
              </a:solidFill>
              <a:latin typeface="Roboto Serif"/>
              <a:ea typeface="Roboto Serif"/>
              <a:cs typeface="Roboto Serif"/>
              <a:sym typeface="Roboto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7D9"/>
        </a:solidFill>
      </p:bgPr>
    </p:bg>
    <p:spTree>
      <p:nvGrpSpPr>
        <p:cNvPr id="505" name="Shape 505"/>
        <p:cNvGrpSpPr/>
        <p:nvPr/>
      </p:nvGrpSpPr>
      <p:grpSpPr>
        <a:xfrm>
          <a:off x="0" y="0"/>
          <a:ext cx="0" cy="0"/>
          <a:chOff x="0" y="0"/>
          <a:chExt cx="0" cy="0"/>
        </a:xfrm>
      </p:grpSpPr>
      <p:grpSp>
        <p:nvGrpSpPr>
          <p:cNvPr id="506" name="Google Shape;506;g3a933aa99fd_0_294"/>
          <p:cNvGrpSpPr/>
          <p:nvPr/>
        </p:nvGrpSpPr>
        <p:grpSpPr>
          <a:xfrm rot="5400000">
            <a:off x="2536088" y="5611876"/>
            <a:ext cx="5089589" cy="2711232"/>
            <a:chOff x="0" y="-57150"/>
            <a:chExt cx="1214873" cy="769930"/>
          </a:xfrm>
        </p:grpSpPr>
        <p:sp>
          <p:nvSpPr>
            <p:cNvPr id="507" name="Google Shape;507;g3a933aa99fd_0_294"/>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g3a933aa99fd_0_294"/>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09" name="Google Shape;509;g3a933aa99fd_0_294"/>
          <p:cNvGrpSpPr/>
          <p:nvPr/>
        </p:nvGrpSpPr>
        <p:grpSpPr>
          <a:xfrm>
            <a:off x="4104667" y="3545125"/>
            <a:ext cx="1755160" cy="1755160"/>
            <a:chOff x="0" y="0"/>
            <a:chExt cx="812800" cy="812800"/>
          </a:xfrm>
        </p:grpSpPr>
        <p:sp>
          <p:nvSpPr>
            <p:cNvPr id="510" name="Google Shape;510;g3a933aa99fd_0_29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g3a933aa99fd_0_29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12" name="Google Shape;512;g3a933aa99fd_0_294"/>
          <p:cNvGrpSpPr/>
          <p:nvPr/>
        </p:nvGrpSpPr>
        <p:grpSpPr>
          <a:xfrm>
            <a:off x="4316085" y="3758586"/>
            <a:ext cx="1328278" cy="1328278"/>
            <a:chOff x="0" y="0"/>
            <a:chExt cx="812800" cy="812800"/>
          </a:xfrm>
        </p:grpSpPr>
        <p:sp>
          <p:nvSpPr>
            <p:cNvPr id="513" name="Google Shape;513;g3a933aa99fd_0_29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g3a933aa99fd_0_29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15" name="Google Shape;515;g3a933aa99fd_0_294"/>
          <p:cNvGrpSpPr/>
          <p:nvPr/>
        </p:nvGrpSpPr>
        <p:grpSpPr>
          <a:xfrm rot="5400000">
            <a:off x="5396787" y="5472455"/>
            <a:ext cx="4810695" cy="2711232"/>
            <a:chOff x="0" y="-57150"/>
            <a:chExt cx="1662472" cy="769930"/>
          </a:xfrm>
        </p:grpSpPr>
        <p:sp>
          <p:nvSpPr>
            <p:cNvPr id="516" name="Google Shape;516;g3a933aa99fd_0_294"/>
            <p:cNvSpPr/>
            <p:nvPr/>
          </p:nvSpPr>
          <p:spPr>
            <a:xfrm>
              <a:off x="0" y="0"/>
              <a:ext cx="1662472" cy="712780"/>
            </a:xfrm>
            <a:custGeom>
              <a:rect b="b" l="l" r="r" t="t"/>
              <a:pathLst>
                <a:path extrusionOk="0" h="712780" w="1662472">
                  <a:moveTo>
                    <a:pt x="1451510" y="0"/>
                  </a:moveTo>
                  <a:lnTo>
                    <a:pt x="10561" y="0"/>
                  </a:lnTo>
                  <a:cubicBezTo>
                    <a:pt x="7760" y="0"/>
                    <a:pt x="5074" y="1113"/>
                    <a:pt x="3093" y="3093"/>
                  </a:cubicBezTo>
                  <a:cubicBezTo>
                    <a:pt x="1113" y="5074"/>
                    <a:pt x="0" y="7760"/>
                    <a:pt x="0" y="10561"/>
                  </a:cubicBezTo>
                  <a:lnTo>
                    <a:pt x="0" y="702218"/>
                  </a:lnTo>
                  <a:cubicBezTo>
                    <a:pt x="0" y="708051"/>
                    <a:pt x="4729" y="712780"/>
                    <a:pt x="10561" y="712780"/>
                  </a:cubicBezTo>
                  <a:lnTo>
                    <a:pt x="1451510" y="712780"/>
                  </a:lnTo>
                  <a:cubicBezTo>
                    <a:pt x="1458040" y="712780"/>
                    <a:pt x="1464069" y="709278"/>
                    <a:pt x="1467303" y="703605"/>
                  </a:cubicBezTo>
                  <a:lnTo>
                    <a:pt x="1660040" y="365565"/>
                  </a:lnTo>
                  <a:cubicBezTo>
                    <a:pt x="1663283" y="359878"/>
                    <a:pt x="1663283" y="352902"/>
                    <a:pt x="1660040" y="347215"/>
                  </a:cubicBezTo>
                  <a:lnTo>
                    <a:pt x="1467303" y="9175"/>
                  </a:lnTo>
                  <a:cubicBezTo>
                    <a:pt x="1464069" y="3502"/>
                    <a:pt x="1458040" y="0"/>
                    <a:pt x="1451510"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3a933aa99fd_0_294"/>
            <p:cNvSpPr txBox="1"/>
            <p:nvPr/>
          </p:nvSpPr>
          <p:spPr>
            <a:xfrm>
              <a:off x="0" y="-57150"/>
              <a:ext cx="15510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18" name="Google Shape;518;g3a933aa99fd_0_294"/>
          <p:cNvGrpSpPr/>
          <p:nvPr/>
        </p:nvGrpSpPr>
        <p:grpSpPr>
          <a:xfrm>
            <a:off x="6823875" y="3545125"/>
            <a:ext cx="1755160" cy="1755160"/>
            <a:chOff x="0" y="0"/>
            <a:chExt cx="812800" cy="812800"/>
          </a:xfrm>
        </p:grpSpPr>
        <p:sp>
          <p:nvSpPr>
            <p:cNvPr id="519" name="Google Shape;519;g3a933aa99fd_0_29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g3a933aa99fd_0_29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21" name="Google Shape;521;g3a933aa99fd_0_294"/>
          <p:cNvGrpSpPr/>
          <p:nvPr/>
        </p:nvGrpSpPr>
        <p:grpSpPr>
          <a:xfrm>
            <a:off x="7037336" y="3758586"/>
            <a:ext cx="1328278" cy="1328278"/>
            <a:chOff x="0" y="0"/>
            <a:chExt cx="812800" cy="812800"/>
          </a:xfrm>
        </p:grpSpPr>
        <p:sp>
          <p:nvSpPr>
            <p:cNvPr id="522" name="Google Shape;522;g3a933aa99fd_0_29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g3a933aa99fd_0_29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24" name="Google Shape;524;g3a933aa99fd_0_294"/>
          <p:cNvGrpSpPr/>
          <p:nvPr/>
        </p:nvGrpSpPr>
        <p:grpSpPr>
          <a:xfrm>
            <a:off x="3987954" y="8645047"/>
            <a:ext cx="1988591" cy="591908"/>
            <a:chOff x="22264" y="0"/>
            <a:chExt cx="2800833" cy="833673"/>
          </a:xfrm>
        </p:grpSpPr>
        <p:sp>
          <p:nvSpPr>
            <p:cNvPr id="525" name="Google Shape;525;g3a933aa99fd_0_294"/>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g3a933aa99fd_0_294"/>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27" name="Google Shape;527;g3a933aa99fd_0_294"/>
          <p:cNvGrpSpPr/>
          <p:nvPr/>
        </p:nvGrpSpPr>
        <p:grpSpPr>
          <a:xfrm>
            <a:off x="6648606" y="8388026"/>
            <a:ext cx="1988591" cy="591908"/>
            <a:chOff x="22264" y="0"/>
            <a:chExt cx="2800833" cy="833673"/>
          </a:xfrm>
        </p:grpSpPr>
        <p:sp>
          <p:nvSpPr>
            <p:cNvPr id="528" name="Google Shape;528;g3a933aa99fd_0_294"/>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g3a933aa99fd_0_294"/>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30" name="Google Shape;530;g3a933aa99fd_0_294"/>
          <p:cNvGrpSpPr/>
          <p:nvPr/>
        </p:nvGrpSpPr>
        <p:grpSpPr>
          <a:xfrm rot="5400000">
            <a:off x="13915049" y="5412841"/>
            <a:ext cx="4691483" cy="2711232"/>
            <a:chOff x="0" y="-57150"/>
            <a:chExt cx="1332202" cy="769930"/>
          </a:xfrm>
        </p:grpSpPr>
        <p:sp>
          <p:nvSpPr>
            <p:cNvPr id="531" name="Google Shape;531;g3a933aa99fd_0_294"/>
            <p:cNvSpPr/>
            <p:nvPr/>
          </p:nvSpPr>
          <p:spPr>
            <a:xfrm>
              <a:off x="0" y="0"/>
              <a:ext cx="1332202" cy="712780"/>
            </a:xfrm>
            <a:custGeom>
              <a:rect b="b" l="l" r="r" t="t"/>
              <a:pathLst>
                <a:path extrusionOk="0" h="712780" w="1332202">
                  <a:moveTo>
                    <a:pt x="1119324" y="0"/>
                  </a:moveTo>
                  <a:lnTo>
                    <a:pt x="13167" y="0"/>
                  </a:lnTo>
                  <a:cubicBezTo>
                    <a:pt x="5895" y="0"/>
                    <a:pt x="0" y="5895"/>
                    <a:pt x="0" y="13167"/>
                  </a:cubicBezTo>
                  <a:lnTo>
                    <a:pt x="0" y="699612"/>
                  </a:lnTo>
                  <a:cubicBezTo>
                    <a:pt x="0" y="706885"/>
                    <a:pt x="5895" y="712780"/>
                    <a:pt x="13167" y="712780"/>
                  </a:cubicBezTo>
                  <a:lnTo>
                    <a:pt x="1119324" y="712780"/>
                  </a:lnTo>
                  <a:cubicBezTo>
                    <a:pt x="1127466" y="712780"/>
                    <a:pt x="1134981" y="708413"/>
                    <a:pt x="1139014" y="701341"/>
                  </a:cubicBezTo>
                  <a:lnTo>
                    <a:pt x="1329170" y="367829"/>
                  </a:lnTo>
                  <a:cubicBezTo>
                    <a:pt x="1333212" y="360739"/>
                    <a:pt x="1333212" y="352041"/>
                    <a:pt x="1329170" y="344951"/>
                  </a:cubicBezTo>
                  <a:lnTo>
                    <a:pt x="1139014" y="11439"/>
                  </a:lnTo>
                  <a:cubicBezTo>
                    <a:pt x="1134981" y="4366"/>
                    <a:pt x="1127466" y="0"/>
                    <a:pt x="1119324" y="0"/>
                  </a:cubicBezTo>
                  <a:close/>
                </a:path>
              </a:pathLst>
            </a:custGeom>
            <a:solidFill>
              <a:srgbClr val="FFE7C2"/>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3a933aa99fd_0_294"/>
            <p:cNvSpPr txBox="1"/>
            <p:nvPr/>
          </p:nvSpPr>
          <p:spPr>
            <a:xfrm>
              <a:off x="0" y="-57150"/>
              <a:ext cx="1221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33" name="Google Shape;533;g3a933aa99fd_0_294"/>
          <p:cNvGrpSpPr/>
          <p:nvPr/>
        </p:nvGrpSpPr>
        <p:grpSpPr>
          <a:xfrm>
            <a:off x="15276406" y="3545125"/>
            <a:ext cx="1755160" cy="1755160"/>
            <a:chOff x="0" y="0"/>
            <a:chExt cx="812800" cy="812800"/>
          </a:xfrm>
        </p:grpSpPr>
        <p:sp>
          <p:nvSpPr>
            <p:cNvPr id="534" name="Google Shape;534;g3a933aa99fd_0_29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g3a933aa99fd_0_29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36" name="Google Shape;536;g3a933aa99fd_0_294"/>
          <p:cNvGrpSpPr/>
          <p:nvPr/>
        </p:nvGrpSpPr>
        <p:grpSpPr>
          <a:xfrm>
            <a:off x="15495995" y="3758586"/>
            <a:ext cx="1328278" cy="1328278"/>
            <a:chOff x="0" y="0"/>
            <a:chExt cx="812800" cy="812800"/>
          </a:xfrm>
        </p:grpSpPr>
        <p:sp>
          <p:nvSpPr>
            <p:cNvPr id="537" name="Google Shape;537;g3a933aa99fd_0_29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g3a933aa99fd_0_29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39" name="Google Shape;539;g3a933aa99fd_0_294"/>
          <p:cNvGrpSpPr/>
          <p:nvPr/>
        </p:nvGrpSpPr>
        <p:grpSpPr>
          <a:xfrm>
            <a:off x="15179936" y="8294162"/>
            <a:ext cx="1988591" cy="591908"/>
            <a:chOff x="22264" y="0"/>
            <a:chExt cx="2800833" cy="833673"/>
          </a:xfrm>
        </p:grpSpPr>
        <p:sp>
          <p:nvSpPr>
            <p:cNvPr id="540" name="Google Shape;540;g3a933aa99fd_0_294"/>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g3a933aa99fd_0_294"/>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42" name="Google Shape;542;g3a933aa99fd_0_294"/>
          <p:cNvSpPr/>
          <p:nvPr/>
        </p:nvSpPr>
        <p:spPr>
          <a:xfrm>
            <a:off x="15771866" y="3987270"/>
            <a:ext cx="757858" cy="902212"/>
          </a:xfrm>
          <a:custGeom>
            <a:rect b="b" l="l" r="r" t="t"/>
            <a:pathLst>
              <a:path extrusionOk="0" h="902212" w="757858">
                <a:moveTo>
                  <a:pt x="0" y="0"/>
                </a:moveTo>
                <a:lnTo>
                  <a:pt x="757858" y="0"/>
                </a:lnTo>
                <a:lnTo>
                  <a:pt x="757858" y="902212"/>
                </a:lnTo>
                <a:lnTo>
                  <a:pt x="0" y="902212"/>
                </a:lnTo>
                <a:lnTo>
                  <a:pt x="0" y="0"/>
                </a:lnTo>
                <a:close/>
              </a:path>
            </a:pathLst>
          </a:custGeom>
          <a:blipFill rotWithShape="1">
            <a:blip r:embed="rId3">
              <a:alphaModFix/>
            </a:blip>
            <a:stretch>
              <a:fillRect b="0" l="0" r="0" t="0"/>
            </a:stretch>
          </a:blipFill>
          <a:ln>
            <a:noFill/>
          </a:ln>
        </p:spPr>
      </p:sp>
      <p:sp>
        <p:nvSpPr>
          <p:cNvPr id="543" name="Google Shape;543;g3a933aa99fd_0_294"/>
          <p:cNvSpPr/>
          <p:nvPr/>
        </p:nvSpPr>
        <p:spPr>
          <a:xfrm>
            <a:off x="4502057" y="3919783"/>
            <a:ext cx="980717" cy="1005864"/>
          </a:xfrm>
          <a:custGeom>
            <a:rect b="b" l="l" r="r" t="t"/>
            <a:pathLst>
              <a:path extrusionOk="0" h="1005864" w="980717">
                <a:moveTo>
                  <a:pt x="0" y="0"/>
                </a:moveTo>
                <a:lnTo>
                  <a:pt x="980717" y="0"/>
                </a:lnTo>
                <a:lnTo>
                  <a:pt x="980717" y="1005864"/>
                </a:lnTo>
                <a:lnTo>
                  <a:pt x="0" y="1005864"/>
                </a:lnTo>
                <a:lnTo>
                  <a:pt x="0" y="0"/>
                </a:lnTo>
                <a:close/>
              </a:path>
            </a:pathLst>
          </a:custGeom>
          <a:blipFill rotWithShape="1">
            <a:blip r:embed="rId4">
              <a:alphaModFix/>
            </a:blip>
            <a:stretch>
              <a:fillRect b="0" l="0" r="0" t="0"/>
            </a:stretch>
          </a:blipFill>
          <a:ln>
            <a:noFill/>
          </a:ln>
        </p:spPr>
      </p:sp>
      <p:sp>
        <p:nvSpPr>
          <p:cNvPr id="544" name="Google Shape;544;g3a933aa99fd_0_294"/>
          <p:cNvSpPr/>
          <p:nvPr/>
        </p:nvSpPr>
        <p:spPr>
          <a:xfrm>
            <a:off x="7240636" y="3953071"/>
            <a:ext cx="921659" cy="921659"/>
          </a:xfrm>
          <a:custGeom>
            <a:rect b="b" l="l" r="r" t="t"/>
            <a:pathLst>
              <a:path extrusionOk="0" h="921659" w="921659">
                <a:moveTo>
                  <a:pt x="0" y="0"/>
                </a:moveTo>
                <a:lnTo>
                  <a:pt x="921659" y="0"/>
                </a:lnTo>
                <a:lnTo>
                  <a:pt x="921659" y="921658"/>
                </a:lnTo>
                <a:lnTo>
                  <a:pt x="0" y="921658"/>
                </a:lnTo>
                <a:lnTo>
                  <a:pt x="0" y="0"/>
                </a:lnTo>
                <a:close/>
              </a:path>
            </a:pathLst>
          </a:custGeom>
          <a:blipFill rotWithShape="1">
            <a:blip r:embed="rId5">
              <a:alphaModFix/>
            </a:blip>
            <a:stretch>
              <a:fillRect b="0" l="0" r="0" t="0"/>
            </a:stretch>
          </a:blipFill>
          <a:ln>
            <a:noFill/>
          </a:ln>
        </p:spPr>
      </p:sp>
      <p:grpSp>
        <p:nvGrpSpPr>
          <p:cNvPr id="545" name="Google Shape;545;g3a933aa99fd_0_294"/>
          <p:cNvGrpSpPr/>
          <p:nvPr/>
        </p:nvGrpSpPr>
        <p:grpSpPr>
          <a:xfrm rot="5400000">
            <a:off x="8194522" y="5494123"/>
            <a:ext cx="4854025" cy="2711232"/>
            <a:chOff x="0" y="-57150"/>
            <a:chExt cx="1214873" cy="769930"/>
          </a:xfrm>
        </p:grpSpPr>
        <p:sp>
          <p:nvSpPr>
            <p:cNvPr id="546" name="Google Shape;546;g3a933aa99fd_0_294"/>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g3a933aa99fd_0_294"/>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48" name="Google Shape;548;g3a933aa99fd_0_294"/>
          <p:cNvGrpSpPr/>
          <p:nvPr/>
        </p:nvGrpSpPr>
        <p:grpSpPr>
          <a:xfrm>
            <a:off x="9641232" y="3545125"/>
            <a:ext cx="1755160" cy="1755160"/>
            <a:chOff x="0" y="0"/>
            <a:chExt cx="812800" cy="812800"/>
          </a:xfrm>
        </p:grpSpPr>
        <p:sp>
          <p:nvSpPr>
            <p:cNvPr id="549" name="Google Shape;549;g3a933aa99fd_0_29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g3a933aa99fd_0_29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51" name="Google Shape;551;g3a933aa99fd_0_294"/>
          <p:cNvGrpSpPr/>
          <p:nvPr/>
        </p:nvGrpSpPr>
        <p:grpSpPr>
          <a:xfrm>
            <a:off x="9856736" y="3758586"/>
            <a:ext cx="1328278" cy="1328278"/>
            <a:chOff x="0" y="0"/>
            <a:chExt cx="812800" cy="812800"/>
          </a:xfrm>
        </p:grpSpPr>
        <p:sp>
          <p:nvSpPr>
            <p:cNvPr id="552" name="Google Shape;552;g3a933aa99fd_0_29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g3a933aa99fd_0_29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54" name="Google Shape;554;g3a933aa99fd_0_294"/>
          <p:cNvGrpSpPr/>
          <p:nvPr/>
        </p:nvGrpSpPr>
        <p:grpSpPr>
          <a:xfrm>
            <a:off x="9440870" y="8420756"/>
            <a:ext cx="1988591" cy="591908"/>
            <a:chOff x="22264" y="0"/>
            <a:chExt cx="2800833" cy="833673"/>
          </a:xfrm>
        </p:grpSpPr>
        <p:sp>
          <p:nvSpPr>
            <p:cNvPr id="555" name="Google Shape;555;g3a933aa99fd_0_294"/>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g3a933aa99fd_0_294"/>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57" name="Google Shape;557;g3a933aa99fd_0_294"/>
          <p:cNvSpPr/>
          <p:nvPr/>
        </p:nvSpPr>
        <p:spPr>
          <a:xfrm>
            <a:off x="9951632" y="3891673"/>
            <a:ext cx="1139585" cy="1139585"/>
          </a:xfrm>
          <a:custGeom>
            <a:rect b="b" l="l" r="r" t="t"/>
            <a:pathLst>
              <a:path extrusionOk="0" h="1139585" w="1139585">
                <a:moveTo>
                  <a:pt x="0" y="0"/>
                </a:moveTo>
                <a:lnTo>
                  <a:pt x="1139585" y="0"/>
                </a:lnTo>
                <a:lnTo>
                  <a:pt x="1139585" y="1139585"/>
                </a:lnTo>
                <a:lnTo>
                  <a:pt x="0" y="1139585"/>
                </a:lnTo>
                <a:lnTo>
                  <a:pt x="0" y="0"/>
                </a:lnTo>
                <a:close/>
              </a:path>
            </a:pathLst>
          </a:custGeom>
          <a:blipFill rotWithShape="1">
            <a:blip r:embed="rId6">
              <a:alphaModFix/>
            </a:blip>
            <a:stretch>
              <a:fillRect b="0" l="0" r="0" t="0"/>
            </a:stretch>
          </a:blipFill>
          <a:ln>
            <a:noFill/>
          </a:ln>
        </p:spPr>
      </p:sp>
      <p:sp>
        <p:nvSpPr>
          <p:cNvPr id="558" name="Google Shape;558;g3a933aa99fd_0_294"/>
          <p:cNvSpPr txBox="1"/>
          <p:nvPr/>
        </p:nvSpPr>
        <p:spPr>
          <a:xfrm>
            <a:off x="1028700" y="746464"/>
            <a:ext cx="1947000" cy="1139100"/>
          </a:xfrm>
          <a:prstGeom prst="rect">
            <a:avLst/>
          </a:prstGeom>
          <a:noFill/>
          <a:ln>
            <a:noFill/>
          </a:ln>
        </p:spPr>
        <p:txBody>
          <a:bodyPr anchorCtr="0" anchor="t" bIns="0" lIns="0" spcFirstLastPara="1" rIns="0" wrap="square" tIns="0">
            <a:spAutoFit/>
          </a:bodyPr>
          <a:lstStyle/>
          <a:p>
            <a:pPr indent="0" lvl="0" marL="0" marR="0" rtl="0" algn="just">
              <a:lnSpc>
                <a:spcPct val="140005"/>
              </a:lnSpc>
              <a:spcBef>
                <a:spcPts val="0"/>
              </a:spcBef>
              <a:spcAft>
                <a:spcPts val="0"/>
              </a:spcAft>
              <a:buClr>
                <a:srgbClr val="000000"/>
              </a:buClr>
              <a:buSzPts val="7400"/>
              <a:buFont typeface="Arial"/>
              <a:buNone/>
            </a:pPr>
            <a:r>
              <a:rPr b="0" i="0" lang="en-US" sz="7400" u="none" cap="none" strike="noStrike">
                <a:solidFill>
                  <a:srgbClr val="000000"/>
                </a:solidFill>
                <a:latin typeface="Bebas Neue"/>
                <a:ea typeface="Bebas Neue"/>
                <a:cs typeface="Bebas Neue"/>
                <a:sym typeface="Bebas Neue"/>
              </a:rPr>
              <a:t>FASE 2</a:t>
            </a:r>
            <a:endParaRPr b="0" i="0" sz="1400" u="none" cap="none" strike="noStrike">
              <a:solidFill>
                <a:srgbClr val="000000"/>
              </a:solidFill>
              <a:latin typeface="Arial"/>
              <a:ea typeface="Arial"/>
              <a:cs typeface="Arial"/>
              <a:sym typeface="Arial"/>
            </a:endParaRPr>
          </a:p>
        </p:txBody>
      </p:sp>
      <p:sp>
        <p:nvSpPr>
          <p:cNvPr id="559" name="Google Shape;559;g3a933aa99fd_0_294"/>
          <p:cNvSpPr txBox="1"/>
          <p:nvPr/>
        </p:nvSpPr>
        <p:spPr>
          <a:xfrm>
            <a:off x="3769042" y="5406541"/>
            <a:ext cx="24618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Technisch beheer</a:t>
            </a:r>
            <a:endParaRPr b="0" i="0" sz="1400" u="none" cap="none" strike="noStrike">
              <a:solidFill>
                <a:srgbClr val="000000"/>
              </a:solidFill>
              <a:latin typeface="Arial"/>
              <a:ea typeface="Arial"/>
              <a:cs typeface="Arial"/>
              <a:sym typeface="Arial"/>
            </a:endParaRPr>
          </a:p>
        </p:txBody>
      </p:sp>
      <p:sp>
        <p:nvSpPr>
          <p:cNvPr id="560" name="Google Shape;560;g3a933aa99fd_0_294"/>
          <p:cNvSpPr txBox="1"/>
          <p:nvPr/>
        </p:nvSpPr>
        <p:spPr>
          <a:xfrm>
            <a:off x="1028700" y="1918041"/>
            <a:ext cx="16230600" cy="12870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Clr>
                <a:srgbClr val="000000"/>
              </a:buClr>
              <a:buSzPts val="2200"/>
              <a:buFont typeface="Arial"/>
              <a:buNone/>
            </a:pPr>
            <a:r>
              <a:rPr b="0" i="0" lang="en-US" sz="2200" u="none" cap="none" strike="noStrike">
                <a:solidFill>
                  <a:srgbClr val="000000"/>
                </a:solidFill>
                <a:latin typeface="Roboto Serif"/>
                <a:ea typeface="Roboto Serif"/>
                <a:cs typeface="Roboto Serif"/>
                <a:sym typeface="Roboto Serif"/>
              </a:rPr>
              <a:t>In deze fase is de opvang volledig in gebruik. De focus van de gemeente ligt op het operationeel aansturen ervan. Deze overgang brengt nieuwe uitdagingen en verantwoordelijkheden met zich mee, waarbij samenwerking met partners, praktische organisatie en afstemming met de omgeving centraal staan.</a:t>
            </a:r>
            <a:endParaRPr b="0" i="0" sz="1400" u="none" cap="none" strike="noStrike">
              <a:solidFill>
                <a:srgbClr val="000000"/>
              </a:solidFill>
              <a:latin typeface="Roboto Serif"/>
              <a:ea typeface="Roboto Serif"/>
              <a:cs typeface="Roboto Serif"/>
              <a:sym typeface="Roboto Serif"/>
            </a:endParaRPr>
          </a:p>
        </p:txBody>
      </p:sp>
      <p:sp>
        <p:nvSpPr>
          <p:cNvPr id="561" name="Google Shape;561;g3a933aa99fd_0_294"/>
          <p:cNvSpPr txBox="1"/>
          <p:nvPr/>
        </p:nvSpPr>
        <p:spPr>
          <a:xfrm>
            <a:off x="6664516" y="5406541"/>
            <a:ext cx="20742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Sociaal beheer</a:t>
            </a:r>
            <a:endParaRPr b="0" i="0" sz="1400" u="none" cap="none" strike="noStrike">
              <a:solidFill>
                <a:srgbClr val="000000"/>
              </a:solidFill>
              <a:latin typeface="Arial"/>
              <a:ea typeface="Arial"/>
              <a:cs typeface="Arial"/>
              <a:sym typeface="Arial"/>
            </a:endParaRPr>
          </a:p>
        </p:txBody>
      </p:sp>
      <p:sp>
        <p:nvSpPr>
          <p:cNvPr id="562" name="Google Shape;562;g3a933aa99fd_0_294"/>
          <p:cNvSpPr txBox="1"/>
          <p:nvPr/>
        </p:nvSpPr>
        <p:spPr>
          <a:xfrm>
            <a:off x="3948326" y="6023215"/>
            <a:ext cx="2020200" cy="262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400"/>
              <a:buFont typeface="Arial"/>
              <a:buNone/>
            </a:pPr>
            <a:r>
              <a:rPr b="0" i="0" lang="en-US" sz="1400" u="none" cap="none" strike="noStrike">
                <a:solidFill>
                  <a:srgbClr val="060F05"/>
                </a:solidFill>
                <a:latin typeface="Lato"/>
                <a:ea typeface="Lato"/>
                <a:cs typeface="Lato"/>
                <a:sym typeface="Lato"/>
              </a:rPr>
              <a:t>Operationele uitvoer van:</a:t>
            </a:r>
            <a:endParaRPr b="0" i="0" sz="1400" u="none" cap="none" strike="noStrike">
              <a:solidFill>
                <a:srgbClr val="000000"/>
              </a:solidFill>
              <a:latin typeface="Arial"/>
              <a:ea typeface="Arial"/>
              <a:cs typeface="Arial"/>
              <a:sym typeface="Arial"/>
            </a:endParaRPr>
          </a:p>
          <a:p>
            <a:pPr indent="-139700" lvl="1" marL="2794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Beveiliging </a:t>
            </a:r>
            <a:endParaRPr b="0" i="0" sz="1400" u="none" cap="none" strike="noStrike">
              <a:solidFill>
                <a:srgbClr val="000000"/>
              </a:solidFill>
              <a:latin typeface="Arial"/>
              <a:ea typeface="Arial"/>
              <a:cs typeface="Arial"/>
              <a:sym typeface="Arial"/>
            </a:endParaRPr>
          </a:p>
          <a:p>
            <a:pPr indent="-139700" lvl="1" marL="2794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Brandveiligheid </a:t>
            </a:r>
            <a:endParaRPr b="0" i="0" sz="1400" u="none" cap="none" strike="noStrike">
              <a:solidFill>
                <a:srgbClr val="000000"/>
              </a:solidFill>
              <a:latin typeface="Arial"/>
              <a:ea typeface="Arial"/>
              <a:cs typeface="Arial"/>
              <a:sym typeface="Arial"/>
            </a:endParaRPr>
          </a:p>
          <a:p>
            <a:pPr indent="-139700" lvl="1" marL="2794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Hygiëne en schoonmaak</a:t>
            </a:r>
            <a:endParaRPr b="0" i="0" sz="1400" u="none" cap="none" strike="noStrike">
              <a:solidFill>
                <a:srgbClr val="000000"/>
              </a:solidFill>
              <a:latin typeface="Arial"/>
              <a:ea typeface="Arial"/>
              <a:cs typeface="Arial"/>
              <a:sym typeface="Arial"/>
            </a:endParaRPr>
          </a:p>
          <a:p>
            <a:pPr indent="-139700" lvl="1" marL="2794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Ongedierte </a:t>
            </a:r>
            <a:endParaRPr b="0" i="0" sz="1400" u="none" cap="none" strike="noStrike">
              <a:solidFill>
                <a:srgbClr val="000000"/>
              </a:solidFill>
              <a:latin typeface="Arial"/>
              <a:ea typeface="Arial"/>
              <a:cs typeface="Arial"/>
              <a:sym typeface="Arial"/>
            </a:endParaRPr>
          </a:p>
          <a:p>
            <a:pPr indent="-139700" lvl="1" marL="2794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Water &amp; elektra </a:t>
            </a:r>
            <a:endParaRPr b="0" i="0" sz="1400" u="none" cap="none" strike="noStrike">
              <a:solidFill>
                <a:srgbClr val="060F05"/>
              </a:solidFill>
              <a:latin typeface="Lato"/>
              <a:ea typeface="Lato"/>
              <a:cs typeface="Lato"/>
              <a:sym typeface="Lato"/>
            </a:endParaRPr>
          </a:p>
          <a:p>
            <a:pPr indent="-139700" lvl="1" marL="279400" marR="0" rtl="0" algn="l">
              <a:lnSpc>
                <a:spcPct val="140000"/>
              </a:lnSpc>
              <a:spcBef>
                <a:spcPts val="0"/>
              </a:spcBef>
              <a:spcAft>
                <a:spcPts val="0"/>
              </a:spcAft>
              <a:buClr>
                <a:srgbClr val="060F05"/>
              </a:buClr>
              <a:buSzPts val="1400"/>
              <a:buFont typeface="Lato"/>
              <a:buChar char="•"/>
            </a:pPr>
            <a:r>
              <a:rPr b="0" i="0" lang="en-US" sz="1400" u="none" cap="none" strike="noStrike">
                <a:solidFill>
                  <a:srgbClr val="060F05"/>
                </a:solidFill>
                <a:latin typeface="Lato"/>
                <a:ea typeface="Lato"/>
                <a:cs typeface="Lato"/>
                <a:sym typeface="Lato"/>
              </a:rPr>
              <a:t>Etc</a:t>
            </a:r>
            <a:endParaRPr b="0" i="0" sz="1400" u="none" cap="none" strike="noStrike">
              <a:solidFill>
                <a:srgbClr val="060F05"/>
              </a:solidFill>
              <a:latin typeface="Lato"/>
              <a:ea typeface="Lato"/>
              <a:cs typeface="Lato"/>
              <a:sym typeface="Lato"/>
            </a:endParaRPr>
          </a:p>
          <a:p>
            <a:pPr indent="0" lvl="0" marL="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p:txBody>
      </p:sp>
      <p:sp>
        <p:nvSpPr>
          <p:cNvPr id="563" name="Google Shape;563;g3a933aa99fd_0_294"/>
          <p:cNvSpPr txBox="1"/>
          <p:nvPr/>
        </p:nvSpPr>
        <p:spPr>
          <a:xfrm>
            <a:off x="6645525" y="5915000"/>
            <a:ext cx="2020200" cy="32325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Uitvoering meedoen vanaf dag 1 </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Organiseren van de daginvulling</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Participatie stimuleren </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Vervoer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a:p>
            <a:pPr indent="0" lvl="0" marL="91440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a:p>
            <a:pPr indent="0" lvl="0" marL="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p:txBody>
      </p:sp>
      <p:sp>
        <p:nvSpPr>
          <p:cNvPr id="564" name="Google Shape;564;g3a933aa99fd_0_294"/>
          <p:cNvSpPr txBox="1"/>
          <p:nvPr/>
        </p:nvSpPr>
        <p:spPr>
          <a:xfrm>
            <a:off x="15081846" y="5406541"/>
            <a:ext cx="21846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Omgeving</a:t>
            </a:r>
            <a:endParaRPr b="0" i="0" sz="1400" u="none" cap="none" strike="noStrike">
              <a:solidFill>
                <a:srgbClr val="000000"/>
              </a:solidFill>
              <a:latin typeface="Arial"/>
              <a:ea typeface="Arial"/>
              <a:cs typeface="Arial"/>
              <a:sym typeface="Arial"/>
            </a:endParaRPr>
          </a:p>
        </p:txBody>
      </p:sp>
      <p:sp>
        <p:nvSpPr>
          <p:cNvPr id="565" name="Google Shape;565;g3a933aa99fd_0_294"/>
          <p:cNvSpPr txBox="1"/>
          <p:nvPr/>
        </p:nvSpPr>
        <p:spPr>
          <a:xfrm>
            <a:off x="15140684" y="5914996"/>
            <a:ext cx="2020200" cy="23274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Bereikbaarheid</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Omgeving betrekken</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Ontmoetingen faciliteren en stimuleren</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Samenwerken met bewoners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p:txBody>
      </p:sp>
      <p:sp>
        <p:nvSpPr>
          <p:cNvPr id="566" name="Google Shape;566;g3a933aa99fd_0_294"/>
          <p:cNvSpPr txBox="1"/>
          <p:nvPr/>
        </p:nvSpPr>
        <p:spPr>
          <a:xfrm>
            <a:off x="9278769" y="5406541"/>
            <a:ext cx="24528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Bewoners betrokkenheid</a:t>
            </a:r>
            <a:endParaRPr b="0" i="0" sz="1400" u="none" cap="none" strike="noStrike">
              <a:solidFill>
                <a:srgbClr val="000000"/>
              </a:solidFill>
              <a:latin typeface="Arial"/>
              <a:ea typeface="Arial"/>
              <a:cs typeface="Arial"/>
              <a:sym typeface="Arial"/>
            </a:endParaRPr>
          </a:p>
        </p:txBody>
      </p:sp>
      <p:sp>
        <p:nvSpPr>
          <p:cNvPr id="567" name="Google Shape;567;g3a933aa99fd_0_294"/>
          <p:cNvSpPr txBox="1"/>
          <p:nvPr/>
        </p:nvSpPr>
        <p:spPr>
          <a:xfrm>
            <a:off x="9394239" y="6325525"/>
            <a:ext cx="2301900" cy="17238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Inspraak en betrokkenheid organiseren via bewonersraad </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Bewoners hebben een actieve rol in de opvang</a:t>
            </a:r>
            <a:endParaRPr b="0" i="0" sz="1400" u="none" cap="none" strike="noStrike">
              <a:solidFill>
                <a:srgbClr val="000000"/>
              </a:solidFill>
              <a:latin typeface="Arial"/>
              <a:ea typeface="Arial"/>
              <a:cs typeface="Arial"/>
              <a:sym typeface="Arial"/>
            </a:endParaRPr>
          </a:p>
        </p:txBody>
      </p:sp>
      <p:grpSp>
        <p:nvGrpSpPr>
          <p:cNvPr id="568" name="Google Shape;568;g3a933aa99fd_0_294"/>
          <p:cNvGrpSpPr/>
          <p:nvPr/>
        </p:nvGrpSpPr>
        <p:grpSpPr>
          <a:xfrm rot="5400000">
            <a:off x="-173307" y="5601671"/>
            <a:ext cx="5069179" cy="2711232"/>
            <a:chOff x="0" y="-57150"/>
            <a:chExt cx="1214873" cy="769930"/>
          </a:xfrm>
        </p:grpSpPr>
        <p:sp>
          <p:nvSpPr>
            <p:cNvPr id="569" name="Google Shape;569;g3a933aa99fd_0_294"/>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g3a933aa99fd_0_294"/>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71" name="Google Shape;571;g3a933aa99fd_0_294"/>
          <p:cNvGrpSpPr/>
          <p:nvPr/>
        </p:nvGrpSpPr>
        <p:grpSpPr>
          <a:xfrm>
            <a:off x="1380965" y="3545125"/>
            <a:ext cx="1755160" cy="1755160"/>
            <a:chOff x="0" y="0"/>
            <a:chExt cx="812800" cy="812800"/>
          </a:xfrm>
        </p:grpSpPr>
        <p:sp>
          <p:nvSpPr>
            <p:cNvPr id="572" name="Google Shape;572;g3a933aa99fd_0_29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g3a933aa99fd_0_29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74" name="Google Shape;574;g3a933aa99fd_0_294"/>
          <p:cNvGrpSpPr/>
          <p:nvPr/>
        </p:nvGrpSpPr>
        <p:grpSpPr>
          <a:xfrm>
            <a:off x="1596468" y="3758586"/>
            <a:ext cx="1328278" cy="1328278"/>
            <a:chOff x="0" y="0"/>
            <a:chExt cx="812800" cy="812800"/>
          </a:xfrm>
        </p:grpSpPr>
        <p:sp>
          <p:nvSpPr>
            <p:cNvPr id="575" name="Google Shape;575;g3a933aa99fd_0_29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g3a933aa99fd_0_29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77" name="Google Shape;577;g3a933aa99fd_0_294"/>
          <p:cNvGrpSpPr/>
          <p:nvPr/>
        </p:nvGrpSpPr>
        <p:grpSpPr>
          <a:xfrm>
            <a:off x="1250656" y="8645047"/>
            <a:ext cx="1988591" cy="591908"/>
            <a:chOff x="22264" y="0"/>
            <a:chExt cx="2800833" cy="833673"/>
          </a:xfrm>
        </p:grpSpPr>
        <p:sp>
          <p:nvSpPr>
            <p:cNvPr id="578" name="Google Shape;578;g3a933aa99fd_0_294"/>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g3a933aa99fd_0_294"/>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80" name="Google Shape;580;g3a933aa99fd_0_294"/>
          <p:cNvSpPr/>
          <p:nvPr/>
        </p:nvSpPr>
        <p:spPr>
          <a:xfrm>
            <a:off x="1822278" y="3953071"/>
            <a:ext cx="920195" cy="1016791"/>
          </a:xfrm>
          <a:custGeom>
            <a:rect b="b" l="l" r="r" t="t"/>
            <a:pathLst>
              <a:path extrusionOk="0" h="1016791" w="920195">
                <a:moveTo>
                  <a:pt x="0" y="0"/>
                </a:moveTo>
                <a:lnTo>
                  <a:pt x="920195" y="0"/>
                </a:lnTo>
                <a:lnTo>
                  <a:pt x="920195" y="1016790"/>
                </a:lnTo>
                <a:lnTo>
                  <a:pt x="0" y="1016790"/>
                </a:lnTo>
                <a:lnTo>
                  <a:pt x="0" y="0"/>
                </a:lnTo>
                <a:close/>
              </a:path>
            </a:pathLst>
          </a:custGeom>
          <a:blipFill rotWithShape="1">
            <a:blip r:embed="rId7">
              <a:alphaModFix/>
            </a:blip>
            <a:stretch>
              <a:fillRect b="0" l="0" r="0" t="0"/>
            </a:stretch>
          </a:blipFill>
          <a:ln>
            <a:noFill/>
          </a:ln>
        </p:spPr>
      </p:sp>
      <p:sp>
        <p:nvSpPr>
          <p:cNvPr id="581" name="Google Shape;581;g3a933aa99fd_0_294"/>
          <p:cNvSpPr txBox="1"/>
          <p:nvPr/>
        </p:nvSpPr>
        <p:spPr>
          <a:xfrm>
            <a:off x="1018502" y="5406541"/>
            <a:ext cx="24528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Operationele uitvoering</a:t>
            </a:r>
            <a:endParaRPr b="0" i="0" sz="1400" u="none" cap="none" strike="noStrike">
              <a:solidFill>
                <a:srgbClr val="000000"/>
              </a:solidFill>
              <a:latin typeface="Arial"/>
              <a:ea typeface="Arial"/>
              <a:cs typeface="Arial"/>
              <a:sym typeface="Arial"/>
            </a:endParaRPr>
          </a:p>
        </p:txBody>
      </p:sp>
      <p:sp>
        <p:nvSpPr>
          <p:cNvPr id="582" name="Google Shape;582;g3a933aa99fd_0_294"/>
          <p:cNvSpPr txBox="1"/>
          <p:nvPr/>
        </p:nvSpPr>
        <p:spPr>
          <a:xfrm>
            <a:off x="1272264" y="6378367"/>
            <a:ext cx="2020200" cy="17238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Samenwerking tussen partners faciliteren</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Casuïstiek uitwisselen</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Veiligheid (beveiliging als gastheer)</a:t>
            </a:r>
            <a:endParaRPr b="0" i="0" sz="1400" u="none" cap="none" strike="noStrike">
              <a:solidFill>
                <a:srgbClr val="000000"/>
              </a:solidFill>
              <a:latin typeface="Arial"/>
              <a:ea typeface="Arial"/>
              <a:cs typeface="Arial"/>
              <a:sym typeface="Arial"/>
            </a:endParaRPr>
          </a:p>
        </p:txBody>
      </p:sp>
      <p:grpSp>
        <p:nvGrpSpPr>
          <p:cNvPr id="583" name="Google Shape;583;g3a933aa99fd_0_294"/>
          <p:cNvGrpSpPr/>
          <p:nvPr/>
        </p:nvGrpSpPr>
        <p:grpSpPr>
          <a:xfrm rot="5400000">
            <a:off x="11421074" y="5206248"/>
            <a:ext cx="4278297" cy="2711232"/>
            <a:chOff x="0" y="-57150"/>
            <a:chExt cx="1214873" cy="769930"/>
          </a:xfrm>
        </p:grpSpPr>
        <p:sp>
          <p:nvSpPr>
            <p:cNvPr id="584" name="Google Shape;584;g3a933aa99fd_0_294"/>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FE7C2"/>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g3a933aa99fd_0_294"/>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86" name="Google Shape;586;g3a933aa99fd_0_294"/>
          <p:cNvGrpSpPr/>
          <p:nvPr/>
        </p:nvGrpSpPr>
        <p:grpSpPr>
          <a:xfrm>
            <a:off x="12581967" y="3545125"/>
            <a:ext cx="1755160" cy="1755160"/>
            <a:chOff x="0" y="0"/>
            <a:chExt cx="812800" cy="812800"/>
          </a:xfrm>
        </p:grpSpPr>
        <p:sp>
          <p:nvSpPr>
            <p:cNvPr id="587" name="Google Shape;587;g3a933aa99fd_0_29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g3a933aa99fd_0_29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89" name="Google Shape;589;g3a933aa99fd_0_294"/>
          <p:cNvGrpSpPr/>
          <p:nvPr/>
        </p:nvGrpSpPr>
        <p:grpSpPr>
          <a:xfrm>
            <a:off x="12795428" y="3758586"/>
            <a:ext cx="1328278" cy="1328278"/>
            <a:chOff x="0" y="0"/>
            <a:chExt cx="812800" cy="812800"/>
          </a:xfrm>
        </p:grpSpPr>
        <p:sp>
          <p:nvSpPr>
            <p:cNvPr id="590" name="Google Shape;590;g3a933aa99fd_0_29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g3a933aa99fd_0_29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92" name="Google Shape;592;g3a933aa99fd_0_294"/>
          <p:cNvGrpSpPr/>
          <p:nvPr/>
        </p:nvGrpSpPr>
        <p:grpSpPr>
          <a:xfrm>
            <a:off x="12465253" y="7904383"/>
            <a:ext cx="1988591" cy="591908"/>
            <a:chOff x="22264" y="0"/>
            <a:chExt cx="2800833" cy="833673"/>
          </a:xfrm>
        </p:grpSpPr>
        <p:sp>
          <p:nvSpPr>
            <p:cNvPr id="593" name="Google Shape;593;g3a933aa99fd_0_294"/>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g3a933aa99fd_0_294"/>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95" name="Google Shape;595;g3a933aa99fd_0_294"/>
          <p:cNvSpPr/>
          <p:nvPr/>
        </p:nvSpPr>
        <p:spPr>
          <a:xfrm>
            <a:off x="13112093" y="3987270"/>
            <a:ext cx="694929" cy="914381"/>
          </a:xfrm>
          <a:custGeom>
            <a:rect b="b" l="l" r="r" t="t"/>
            <a:pathLst>
              <a:path extrusionOk="0" h="914381" w="694929">
                <a:moveTo>
                  <a:pt x="0" y="0"/>
                </a:moveTo>
                <a:lnTo>
                  <a:pt x="694929" y="0"/>
                </a:lnTo>
                <a:lnTo>
                  <a:pt x="694929" y="914380"/>
                </a:lnTo>
                <a:lnTo>
                  <a:pt x="0" y="914380"/>
                </a:lnTo>
                <a:lnTo>
                  <a:pt x="0" y="0"/>
                </a:lnTo>
                <a:close/>
              </a:path>
            </a:pathLst>
          </a:custGeom>
          <a:blipFill rotWithShape="1">
            <a:blip r:embed="rId8">
              <a:alphaModFix/>
            </a:blip>
            <a:stretch>
              <a:fillRect b="0" l="0" r="0" t="0"/>
            </a:stretch>
          </a:blipFill>
          <a:ln>
            <a:noFill/>
          </a:ln>
        </p:spPr>
      </p:sp>
      <p:sp>
        <p:nvSpPr>
          <p:cNvPr id="596" name="Google Shape;596;g3a933aa99fd_0_294"/>
          <p:cNvSpPr txBox="1"/>
          <p:nvPr/>
        </p:nvSpPr>
        <p:spPr>
          <a:xfrm>
            <a:off x="12424651" y="5406541"/>
            <a:ext cx="20700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Locatie </a:t>
            </a:r>
            <a:endParaRPr b="0" i="0" sz="1400" u="none" cap="none" strike="noStrike">
              <a:solidFill>
                <a:srgbClr val="000000"/>
              </a:solidFill>
              <a:latin typeface="Arial"/>
              <a:ea typeface="Arial"/>
              <a:cs typeface="Arial"/>
              <a:sym typeface="Arial"/>
            </a:endParaRPr>
          </a:p>
        </p:txBody>
      </p:sp>
      <p:sp>
        <p:nvSpPr>
          <p:cNvPr id="597" name="Google Shape;597;g3a933aa99fd_0_294"/>
          <p:cNvSpPr txBox="1"/>
          <p:nvPr/>
        </p:nvSpPr>
        <p:spPr>
          <a:xfrm>
            <a:off x="12424651" y="6023215"/>
            <a:ext cx="2020200" cy="1723800"/>
          </a:xfrm>
          <a:prstGeom prst="rect">
            <a:avLst/>
          </a:prstGeom>
          <a:noFill/>
          <a:ln>
            <a:noFill/>
          </a:ln>
        </p:spPr>
        <p:txBody>
          <a:bodyPr anchorCtr="0" anchor="t" bIns="0" lIns="0" spcFirstLastPara="1" rIns="0" wrap="square" tIns="0">
            <a:spAutoFit/>
          </a:bodyPr>
          <a:lstStyle/>
          <a:p>
            <a:pPr indent="-139700" lvl="1" marL="2794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Opening locatie vieren</a:t>
            </a:r>
            <a:endParaRPr b="0" i="0" sz="1400" u="none" cap="none" strike="noStrike">
              <a:solidFill>
                <a:srgbClr val="000000"/>
              </a:solidFill>
              <a:latin typeface="Arial"/>
              <a:ea typeface="Arial"/>
              <a:cs typeface="Arial"/>
              <a:sym typeface="Arial"/>
            </a:endParaRPr>
          </a:p>
          <a:p>
            <a:pPr indent="-139700" lvl="1" marL="2794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Open dag organiseren</a:t>
            </a:r>
            <a:endParaRPr b="0" i="0" sz="1400" u="none" cap="none" strike="noStrike">
              <a:solidFill>
                <a:srgbClr val="000000"/>
              </a:solidFill>
              <a:latin typeface="Arial"/>
              <a:ea typeface="Arial"/>
              <a:cs typeface="Arial"/>
              <a:sym typeface="Arial"/>
            </a:endParaRPr>
          </a:p>
          <a:p>
            <a:pPr indent="-139700" lvl="1" marL="2794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Plaatsing en instroom</a:t>
            </a:r>
            <a:endParaRPr b="0" i="0" sz="1400" u="none" cap="none" strike="noStrike">
              <a:solidFill>
                <a:srgbClr val="000000"/>
              </a:solidFill>
              <a:latin typeface="Arial"/>
              <a:ea typeface="Arial"/>
              <a:cs typeface="Arial"/>
              <a:sym typeface="Arial"/>
            </a:endParaRPr>
          </a:p>
          <a:p>
            <a:pPr indent="-139700" lvl="1" marL="2794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Warm welkom voor bewoners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7D9"/>
        </a:solidFill>
      </p:bgPr>
    </p:bg>
    <p:spTree>
      <p:nvGrpSpPr>
        <p:cNvPr id="601" name="Shape 601"/>
        <p:cNvGrpSpPr/>
        <p:nvPr/>
      </p:nvGrpSpPr>
      <p:grpSpPr>
        <a:xfrm>
          <a:off x="0" y="0"/>
          <a:ext cx="0" cy="0"/>
          <a:chOff x="0" y="0"/>
          <a:chExt cx="0" cy="0"/>
        </a:xfrm>
      </p:grpSpPr>
      <p:grpSp>
        <p:nvGrpSpPr>
          <p:cNvPr id="602" name="Google Shape;602;g3a933aa99fd_0_405"/>
          <p:cNvGrpSpPr/>
          <p:nvPr/>
        </p:nvGrpSpPr>
        <p:grpSpPr>
          <a:xfrm rot="5400000">
            <a:off x="-135641" y="5564760"/>
            <a:ext cx="5039901" cy="2711232"/>
            <a:chOff x="0" y="-57150"/>
            <a:chExt cx="1214873" cy="769930"/>
          </a:xfrm>
        </p:grpSpPr>
        <p:sp>
          <p:nvSpPr>
            <p:cNvPr id="603" name="Google Shape;603;g3a933aa99fd_0_405"/>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g3a933aa99fd_0_405"/>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05" name="Google Shape;605;g3a933aa99fd_0_405"/>
          <p:cNvGrpSpPr/>
          <p:nvPr/>
        </p:nvGrpSpPr>
        <p:grpSpPr>
          <a:xfrm rot="5400000">
            <a:off x="2515409" y="5581162"/>
            <a:ext cx="5072702" cy="2711232"/>
            <a:chOff x="0" y="-57150"/>
            <a:chExt cx="1214873" cy="769930"/>
          </a:xfrm>
        </p:grpSpPr>
        <p:sp>
          <p:nvSpPr>
            <p:cNvPr id="606" name="Google Shape;606;g3a933aa99fd_0_405"/>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g3a933aa99fd_0_405"/>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08" name="Google Shape;608;g3a933aa99fd_0_405"/>
          <p:cNvGrpSpPr/>
          <p:nvPr/>
        </p:nvGrpSpPr>
        <p:grpSpPr>
          <a:xfrm>
            <a:off x="1377034" y="3522825"/>
            <a:ext cx="1755160" cy="1755160"/>
            <a:chOff x="0" y="0"/>
            <a:chExt cx="812800" cy="812800"/>
          </a:xfrm>
        </p:grpSpPr>
        <p:sp>
          <p:nvSpPr>
            <p:cNvPr id="609" name="Google Shape;609;g3a933aa99fd_0_40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g3a933aa99fd_0_40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1" name="Google Shape;611;g3a933aa99fd_0_405"/>
          <p:cNvGrpSpPr/>
          <p:nvPr/>
        </p:nvGrpSpPr>
        <p:grpSpPr>
          <a:xfrm>
            <a:off x="4075558" y="3522825"/>
            <a:ext cx="1755160" cy="1755160"/>
            <a:chOff x="0" y="0"/>
            <a:chExt cx="812800" cy="812800"/>
          </a:xfrm>
        </p:grpSpPr>
        <p:sp>
          <p:nvSpPr>
            <p:cNvPr id="612" name="Google Shape;612;g3a933aa99fd_0_40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g3a933aa99fd_0_40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4" name="Google Shape;614;g3a933aa99fd_0_405"/>
          <p:cNvGrpSpPr/>
          <p:nvPr/>
        </p:nvGrpSpPr>
        <p:grpSpPr>
          <a:xfrm>
            <a:off x="1590495" y="3736286"/>
            <a:ext cx="1328278" cy="1328278"/>
            <a:chOff x="0" y="0"/>
            <a:chExt cx="812800" cy="812800"/>
          </a:xfrm>
        </p:grpSpPr>
        <p:sp>
          <p:nvSpPr>
            <p:cNvPr id="615" name="Google Shape;615;g3a933aa99fd_0_40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g3a933aa99fd_0_40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7" name="Google Shape;617;g3a933aa99fd_0_405"/>
          <p:cNvGrpSpPr/>
          <p:nvPr/>
        </p:nvGrpSpPr>
        <p:grpSpPr>
          <a:xfrm>
            <a:off x="4286976" y="3736286"/>
            <a:ext cx="1328278" cy="1328278"/>
            <a:chOff x="0" y="0"/>
            <a:chExt cx="812800" cy="812800"/>
          </a:xfrm>
        </p:grpSpPr>
        <p:sp>
          <p:nvSpPr>
            <p:cNvPr id="618" name="Google Shape;618;g3a933aa99fd_0_40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g3a933aa99fd_0_40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20" name="Google Shape;620;g3a933aa99fd_0_405"/>
          <p:cNvGrpSpPr/>
          <p:nvPr/>
        </p:nvGrpSpPr>
        <p:grpSpPr>
          <a:xfrm rot="5400000">
            <a:off x="5613190" y="5183948"/>
            <a:ext cx="4278297" cy="2711232"/>
            <a:chOff x="0" y="-57150"/>
            <a:chExt cx="1214873" cy="769930"/>
          </a:xfrm>
        </p:grpSpPr>
        <p:sp>
          <p:nvSpPr>
            <p:cNvPr id="621" name="Google Shape;621;g3a933aa99fd_0_405"/>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g3a933aa99fd_0_405"/>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23" name="Google Shape;623;g3a933aa99fd_0_405"/>
          <p:cNvGrpSpPr/>
          <p:nvPr/>
        </p:nvGrpSpPr>
        <p:grpSpPr>
          <a:xfrm>
            <a:off x="6774083" y="3522825"/>
            <a:ext cx="1755160" cy="1755160"/>
            <a:chOff x="0" y="0"/>
            <a:chExt cx="812800" cy="812800"/>
          </a:xfrm>
        </p:grpSpPr>
        <p:sp>
          <p:nvSpPr>
            <p:cNvPr id="624" name="Google Shape;624;g3a933aa99fd_0_40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g3a933aa99fd_0_40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26" name="Google Shape;626;g3a933aa99fd_0_405"/>
          <p:cNvGrpSpPr/>
          <p:nvPr/>
        </p:nvGrpSpPr>
        <p:grpSpPr>
          <a:xfrm>
            <a:off x="6987544" y="3736286"/>
            <a:ext cx="1328278" cy="1328278"/>
            <a:chOff x="0" y="0"/>
            <a:chExt cx="812800" cy="812800"/>
          </a:xfrm>
        </p:grpSpPr>
        <p:sp>
          <p:nvSpPr>
            <p:cNvPr id="627" name="Google Shape;627;g3a933aa99fd_0_40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g3a933aa99fd_0_40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29" name="Google Shape;629;g3a933aa99fd_0_405"/>
          <p:cNvSpPr/>
          <p:nvPr/>
        </p:nvSpPr>
        <p:spPr>
          <a:xfrm>
            <a:off x="1793783" y="3903115"/>
            <a:ext cx="921683" cy="945316"/>
          </a:xfrm>
          <a:custGeom>
            <a:rect b="b" l="l" r="r" t="t"/>
            <a:pathLst>
              <a:path extrusionOk="0" h="945316" w="921683">
                <a:moveTo>
                  <a:pt x="0" y="0"/>
                </a:moveTo>
                <a:lnTo>
                  <a:pt x="921683" y="0"/>
                </a:lnTo>
                <a:lnTo>
                  <a:pt x="921683" y="945316"/>
                </a:lnTo>
                <a:lnTo>
                  <a:pt x="0" y="945316"/>
                </a:lnTo>
                <a:lnTo>
                  <a:pt x="0" y="0"/>
                </a:lnTo>
                <a:close/>
              </a:path>
            </a:pathLst>
          </a:custGeom>
          <a:blipFill rotWithShape="1">
            <a:blip r:embed="rId3">
              <a:alphaModFix/>
            </a:blip>
            <a:stretch>
              <a:fillRect b="0" l="0" r="0" t="0"/>
            </a:stretch>
          </a:blipFill>
          <a:ln>
            <a:noFill/>
          </a:ln>
        </p:spPr>
      </p:sp>
      <p:sp>
        <p:nvSpPr>
          <p:cNvPr id="630" name="Google Shape;630;g3a933aa99fd_0_405"/>
          <p:cNvSpPr/>
          <p:nvPr/>
        </p:nvSpPr>
        <p:spPr>
          <a:xfrm>
            <a:off x="4568519" y="4000708"/>
            <a:ext cx="804442" cy="799414"/>
          </a:xfrm>
          <a:custGeom>
            <a:rect b="b" l="l" r="r" t="t"/>
            <a:pathLst>
              <a:path extrusionOk="0" h="799414" w="804442">
                <a:moveTo>
                  <a:pt x="0" y="0"/>
                </a:moveTo>
                <a:lnTo>
                  <a:pt x="804442" y="0"/>
                </a:lnTo>
                <a:lnTo>
                  <a:pt x="804442" y="799415"/>
                </a:lnTo>
                <a:lnTo>
                  <a:pt x="0" y="799415"/>
                </a:lnTo>
                <a:lnTo>
                  <a:pt x="0" y="0"/>
                </a:lnTo>
                <a:close/>
              </a:path>
            </a:pathLst>
          </a:custGeom>
          <a:blipFill rotWithShape="1">
            <a:blip r:embed="rId4">
              <a:alphaModFix/>
            </a:blip>
            <a:stretch>
              <a:fillRect b="0" l="0" r="0" t="0"/>
            </a:stretch>
          </a:blipFill>
          <a:ln>
            <a:noFill/>
          </a:ln>
        </p:spPr>
      </p:sp>
      <p:sp>
        <p:nvSpPr>
          <p:cNvPr id="631" name="Google Shape;631;g3a933aa99fd_0_405"/>
          <p:cNvSpPr/>
          <p:nvPr/>
        </p:nvSpPr>
        <p:spPr>
          <a:xfrm>
            <a:off x="7201850" y="3973319"/>
            <a:ext cx="899647" cy="875111"/>
          </a:xfrm>
          <a:custGeom>
            <a:rect b="b" l="l" r="r" t="t"/>
            <a:pathLst>
              <a:path extrusionOk="0" h="875111" w="899647">
                <a:moveTo>
                  <a:pt x="0" y="0"/>
                </a:moveTo>
                <a:lnTo>
                  <a:pt x="899647" y="0"/>
                </a:lnTo>
                <a:lnTo>
                  <a:pt x="899647" y="875112"/>
                </a:lnTo>
                <a:lnTo>
                  <a:pt x="0" y="875112"/>
                </a:lnTo>
                <a:lnTo>
                  <a:pt x="0" y="0"/>
                </a:lnTo>
                <a:close/>
              </a:path>
            </a:pathLst>
          </a:custGeom>
          <a:blipFill rotWithShape="1">
            <a:blip r:embed="rId5">
              <a:alphaModFix/>
            </a:blip>
            <a:stretch>
              <a:fillRect b="0" l="0" r="0" t="0"/>
            </a:stretch>
          </a:blipFill>
          <a:ln>
            <a:noFill/>
          </a:ln>
        </p:spPr>
      </p:sp>
      <p:sp>
        <p:nvSpPr>
          <p:cNvPr id="632" name="Google Shape;632;g3a933aa99fd_0_405"/>
          <p:cNvSpPr txBox="1"/>
          <p:nvPr/>
        </p:nvSpPr>
        <p:spPr>
          <a:xfrm>
            <a:off x="1028700" y="746475"/>
            <a:ext cx="14661900" cy="1139100"/>
          </a:xfrm>
          <a:prstGeom prst="rect">
            <a:avLst/>
          </a:prstGeom>
          <a:noFill/>
          <a:ln>
            <a:noFill/>
          </a:ln>
        </p:spPr>
        <p:txBody>
          <a:bodyPr anchorCtr="0" anchor="t" bIns="0" lIns="0" spcFirstLastPara="1" rIns="0" wrap="square" tIns="0">
            <a:spAutoFit/>
          </a:bodyPr>
          <a:lstStyle/>
          <a:p>
            <a:pPr indent="0" lvl="0" marL="0" marR="0" rtl="0" algn="just">
              <a:lnSpc>
                <a:spcPct val="140005"/>
              </a:lnSpc>
              <a:spcBef>
                <a:spcPts val="0"/>
              </a:spcBef>
              <a:spcAft>
                <a:spcPts val="0"/>
              </a:spcAft>
              <a:buClr>
                <a:srgbClr val="000000"/>
              </a:buClr>
              <a:buSzPts val="7400"/>
              <a:buFont typeface="Arial"/>
              <a:buNone/>
            </a:pPr>
            <a:r>
              <a:rPr b="0" i="0" lang="en-US" sz="7400" u="none" cap="none" strike="noStrike">
                <a:solidFill>
                  <a:srgbClr val="000000"/>
                </a:solidFill>
                <a:latin typeface="Bebas Neue"/>
                <a:ea typeface="Bebas Neue"/>
                <a:cs typeface="Bebas Neue"/>
                <a:sym typeface="Bebas Neue"/>
                <a:extLst>
                  <a:ext uri="http://customooxmlschemas.google.com/">
                    <go:slidesCustomData xmlns:go="http://customooxmlschemas.google.com/" textRoundtripDataId="3"/>
                  </a:ext>
                </a:extLst>
              </a:rPr>
              <a:t>FASE </a:t>
            </a:r>
            <a:r>
              <a:rPr b="0" i="0" lang="en-US" sz="7400" u="none" cap="none" strike="noStrike">
                <a:solidFill>
                  <a:srgbClr val="000000"/>
                </a:solidFill>
                <a:latin typeface="Bebas Neue"/>
                <a:ea typeface="Bebas Neue"/>
                <a:cs typeface="Bebas Neue"/>
                <a:sym typeface="Bebas Neue"/>
              </a:rPr>
              <a:t>2 - vervolg </a:t>
            </a:r>
            <a:endParaRPr b="0" i="0" sz="1400" u="none" cap="none" strike="noStrike">
              <a:solidFill>
                <a:srgbClr val="000000"/>
              </a:solidFill>
              <a:latin typeface="Arial"/>
              <a:ea typeface="Arial"/>
              <a:cs typeface="Arial"/>
              <a:sym typeface="Arial"/>
            </a:endParaRPr>
          </a:p>
        </p:txBody>
      </p:sp>
      <p:sp>
        <p:nvSpPr>
          <p:cNvPr id="633" name="Google Shape;633;g3a933aa99fd_0_405"/>
          <p:cNvSpPr txBox="1"/>
          <p:nvPr/>
        </p:nvSpPr>
        <p:spPr>
          <a:xfrm>
            <a:off x="1219718" y="5384241"/>
            <a:ext cx="20700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Doorstroom</a:t>
            </a:r>
            <a:endParaRPr b="0" i="0" sz="1400" u="none" cap="none" strike="noStrike">
              <a:solidFill>
                <a:srgbClr val="000000"/>
              </a:solidFill>
              <a:latin typeface="Arial"/>
              <a:ea typeface="Arial"/>
              <a:cs typeface="Arial"/>
              <a:sym typeface="Arial"/>
            </a:endParaRPr>
          </a:p>
        </p:txBody>
      </p:sp>
      <p:sp>
        <p:nvSpPr>
          <p:cNvPr id="634" name="Google Shape;634;g3a933aa99fd_0_405"/>
          <p:cNvSpPr txBox="1"/>
          <p:nvPr/>
        </p:nvSpPr>
        <p:spPr>
          <a:xfrm>
            <a:off x="3739933" y="5384241"/>
            <a:ext cx="24618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Terugkeer</a:t>
            </a:r>
            <a:endParaRPr b="0" i="0" sz="1400" u="none" cap="none" strike="noStrike">
              <a:solidFill>
                <a:srgbClr val="000000"/>
              </a:solidFill>
              <a:latin typeface="Arial"/>
              <a:ea typeface="Arial"/>
              <a:cs typeface="Arial"/>
              <a:sym typeface="Arial"/>
            </a:endParaRPr>
          </a:p>
        </p:txBody>
      </p:sp>
      <p:sp>
        <p:nvSpPr>
          <p:cNvPr id="635" name="Google Shape;635;g3a933aa99fd_0_405"/>
          <p:cNvSpPr txBox="1"/>
          <p:nvPr/>
        </p:nvSpPr>
        <p:spPr>
          <a:xfrm>
            <a:off x="1213200" y="6258775"/>
            <a:ext cx="2020200" cy="14223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Bewoners worden gekoppeld aan huisvesting gemeente</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Gemeente zorgt voor soepele overgang</a:t>
            </a:r>
            <a:endParaRPr b="0" i="0" sz="1400" u="none" cap="none" strike="noStrike">
              <a:solidFill>
                <a:srgbClr val="000000"/>
              </a:solidFill>
              <a:latin typeface="Arial"/>
              <a:ea typeface="Arial"/>
              <a:cs typeface="Arial"/>
              <a:sym typeface="Arial"/>
            </a:endParaRPr>
          </a:p>
        </p:txBody>
      </p:sp>
      <p:sp>
        <p:nvSpPr>
          <p:cNvPr id="636" name="Google Shape;636;g3a933aa99fd_0_405"/>
          <p:cNvSpPr txBox="1"/>
          <p:nvPr/>
        </p:nvSpPr>
        <p:spPr>
          <a:xfrm>
            <a:off x="1028700" y="1918041"/>
            <a:ext cx="16855800" cy="12870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Clr>
                <a:srgbClr val="000000"/>
              </a:buClr>
              <a:buSzPts val="2200"/>
              <a:buFont typeface="Arial"/>
              <a:buNone/>
            </a:pPr>
            <a:r>
              <a:rPr b="0" i="0" lang="en-US" sz="2200" u="none" cap="none" strike="noStrike">
                <a:solidFill>
                  <a:srgbClr val="000000"/>
                </a:solidFill>
                <a:latin typeface="Roboto Serif"/>
                <a:ea typeface="Roboto Serif"/>
                <a:cs typeface="Roboto Serif"/>
                <a:sym typeface="Roboto Serif"/>
              </a:rPr>
              <a:t>Het doel is een menswaardige door- &amp; uitstroom te ondersteunen, waarbij elke bewoner zo goed mogelijk wordt voorbereid op het leven na de opvang. Je neemt dus als gemeente de verantwoordelijkheid voor een menswaardige uitstroom. </a:t>
            </a:r>
            <a:endParaRPr b="0" i="0" sz="1400" u="none" cap="none" strike="noStrike">
              <a:solidFill>
                <a:srgbClr val="000000"/>
              </a:solidFill>
              <a:latin typeface="Roboto Serif"/>
              <a:ea typeface="Roboto Serif"/>
              <a:cs typeface="Roboto Serif"/>
              <a:sym typeface="Roboto Serif"/>
            </a:endParaRPr>
          </a:p>
        </p:txBody>
      </p:sp>
      <p:sp>
        <p:nvSpPr>
          <p:cNvPr id="637" name="Google Shape;637;g3a933aa99fd_0_405"/>
          <p:cNvSpPr txBox="1"/>
          <p:nvPr/>
        </p:nvSpPr>
        <p:spPr>
          <a:xfrm>
            <a:off x="6614724" y="5384241"/>
            <a:ext cx="20742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Inburgering</a:t>
            </a:r>
            <a:endParaRPr b="0" i="0" sz="1400" u="none" cap="none" strike="noStrike">
              <a:solidFill>
                <a:srgbClr val="000000"/>
              </a:solidFill>
              <a:latin typeface="Arial"/>
              <a:ea typeface="Arial"/>
              <a:cs typeface="Arial"/>
              <a:sym typeface="Arial"/>
            </a:endParaRPr>
          </a:p>
        </p:txBody>
      </p:sp>
      <p:sp>
        <p:nvSpPr>
          <p:cNvPr id="638" name="Google Shape;638;g3a933aa99fd_0_405"/>
          <p:cNvSpPr txBox="1"/>
          <p:nvPr/>
        </p:nvSpPr>
        <p:spPr>
          <a:xfrm>
            <a:off x="3938275" y="6307075"/>
            <a:ext cx="2020200" cy="17238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Zorgen voor een menswaardige terugkeer</a:t>
            </a:r>
            <a:endParaRPr b="0" i="0" sz="1400" u="none" cap="none" strike="noStrike">
              <a:solidFill>
                <a:srgbClr val="060F05"/>
              </a:solidFill>
              <a:latin typeface="Lato"/>
              <a:ea typeface="Lato"/>
              <a:cs typeface="Lato"/>
              <a:sym typeface="Lato"/>
            </a:endParaRPr>
          </a:p>
          <a:p>
            <a:pPr indent="-165100" lvl="1" marL="304800" marR="0" rtl="0" algn="l">
              <a:lnSpc>
                <a:spcPct val="140000"/>
              </a:lnSpc>
              <a:spcBef>
                <a:spcPts val="0"/>
              </a:spcBef>
              <a:spcAft>
                <a:spcPts val="0"/>
              </a:spcAft>
              <a:buClr>
                <a:srgbClr val="060F05"/>
              </a:buClr>
              <a:buSzPts val="1400"/>
              <a:buFont typeface="Lato"/>
              <a:buChar char="•"/>
            </a:pPr>
            <a:r>
              <a:rPr b="0" i="0" lang="en-US" sz="1400" u="none" cap="none" strike="noStrike">
                <a:solidFill>
                  <a:srgbClr val="060F05"/>
                </a:solidFill>
                <a:latin typeface="Lato"/>
                <a:ea typeface="Lato"/>
                <a:cs typeface="Lato"/>
                <a:sym typeface="Lato"/>
              </a:rPr>
              <a:t>Samenwerking met partners die terugkeer faciliteren </a:t>
            </a:r>
            <a:endParaRPr b="0" i="0" sz="1400" u="none" cap="none" strike="noStrike">
              <a:solidFill>
                <a:srgbClr val="060F05"/>
              </a:solidFill>
              <a:latin typeface="Lato"/>
              <a:ea typeface="Lato"/>
              <a:cs typeface="Lato"/>
              <a:sym typeface="Lato"/>
            </a:endParaRPr>
          </a:p>
        </p:txBody>
      </p:sp>
      <p:sp>
        <p:nvSpPr>
          <p:cNvPr id="639" name="Google Shape;639;g3a933aa99fd_0_405"/>
          <p:cNvSpPr txBox="1"/>
          <p:nvPr/>
        </p:nvSpPr>
        <p:spPr>
          <a:xfrm>
            <a:off x="6663340" y="6258771"/>
            <a:ext cx="2020200" cy="5172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Overdracht naar afdeling inburgering </a:t>
            </a:r>
            <a:endParaRPr b="0" i="0" sz="1400" u="none" cap="none" strike="noStrike">
              <a:solidFill>
                <a:srgbClr val="000000"/>
              </a:solidFill>
              <a:latin typeface="Arial"/>
              <a:ea typeface="Arial"/>
              <a:cs typeface="Arial"/>
              <a:sym typeface="Arial"/>
            </a:endParaRPr>
          </a:p>
        </p:txBody>
      </p:sp>
      <p:grpSp>
        <p:nvGrpSpPr>
          <p:cNvPr id="640" name="Google Shape;640;g3a933aa99fd_0_405"/>
          <p:cNvGrpSpPr/>
          <p:nvPr/>
        </p:nvGrpSpPr>
        <p:grpSpPr>
          <a:xfrm>
            <a:off x="3987954" y="8645047"/>
            <a:ext cx="1988591" cy="591908"/>
            <a:chOff x="22264" y="0"/>
            <a:chExt cx="2800833" cy="833673"/>
          </a:xfrm>
        </p:grpSpPr>
        <p:sp>
          <p:nvSpPr>
            <p:cNvPr id="641" name="Google Shape;641;g3a933aa99fd_0_405"/>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g3a933aa99fd_0_405"/>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43" name="Google Shape;643;g3a933aa99fd_0_405"/>
          <p:cNvGrpSpPr/>
          <p:nvPr/>
        </p:nvGrpSpPr>
        <p:grpSpPr>
          <a:xfrm>
            <a:off x="1260317" y="8632287"/>
            <a:ext cx="1988591" cy="591908"/>
            <a:chOff x="22264" y="0"/>
            <a:chExt cx="2800833" cy="833673"/>
          </a:xfrm>
        </p:grpSpPr>
        <p:sp>
          <p:nvSpPr>
            <p:cNvPr id="644" name="Google Shape;644;g3a933aa99fd_0_405"/>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g3a933aa99fd_0_405"/>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46" name="Google Shape;646;g3a933aa99fd_0_405"/>
          <p:cNvGrpSpPr/>
          <p:nvPr/>
        </p:nvGrpSpPr>
        <p:grpSpPr>
          <a:xfrm>
            <a:off x="6657367" y="7756772"/>
            <a:ext cx="1988591" cy="591908"/>
            <a:chOff x="22264" y="0"/>
            <a:chExt cx="2800833" cy="833673"/>
          </a:xfrm>
        </p:grpSpPr>
        <p:sp>
          <p:nvSpPr>
            <p:cNvPr id="647" name="Google Shape;647;g3a933aa99fd_0_405"/>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g3a933aa99fd_0_405"/>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6648"/>
        </a:solidFill>
      </p:bgPr>
    </p:bg>
    <p:spTree>
      <p:nvGrpSpPr>
        <p:cNvPr id="656" name="Shape 656"/>
        <p:cNvGrpSpPr/>
        <p:nvPr/>
      </p:nvGrpSpPr>
      <p:grpSpPr>
        <a:xfrm>
          <a:off x="0" y="0"/>
          <a:ext cx="0" cy="0"/>
          <a:chOff x="0" y="0"/>
          <a:chExt cx="0" cy="0"/>
        </a:xfrm>
      </p:grpSpPr>
      <p:sp>
        <p:nvSpPr>
          <p:cNvPr id="657" name="Google Shape;657;g3a933aa99fd_0_389"/>
          <p:cNvSpPr/>
          <p:nvPr/>
        </p:nvSpPr>
        <p:spPr>
          <a:xfrm>
            <a:off x="0" y="2091690"/>
            <a:ext cx="18288000" cy="6103620"/>
          </a:xfrm>
          <a:custGeom>
            <a:rect b="b" l="l" r="r" t="t"/>
            <a:pathLst>
              <a:path extrusionOk="0" h="6103620" w="18288000">
                <a:moveTo>
                  <a:pt x="0" y="0"/>
                </a:moveTo>
                <a:lnTo>
                  <a:pt x="18288000" y="0"/>
                </a:lnTo>
                <a:lnTo>
                  <a:pt x="18288000" y="6103620"/>
                </a:lnTo>
                <a:lnTo>
                  <a:pt x="0" y="6103620"/>
                </a:lnTo>
                <a:lnTo>
                  <a:pt x="0" y="0"/>
                </a:lnTo>
                <a:close/>
              </a:path>
            </a:pathLst>
          </a:custGeom>
          <a:blipFill rotWithShape="1">
            <a:blip r:embed="rId3">
              <a:alphaModFix/>
            </a:blip>
            <a:stretch>
              <a:fillRect b="0" l="0" r="0" t="0"/>
            </a:stretch>
          </a:blipFill>
          <a:ln>
            <a:noFill/>
          </a:ln>
        </p:spPr>
      </p:sp>
      <p:sp>
        <p:nvSpPr>
          <p:cNvPr id="658" name="Google Shape;658;g3a933aa99fd_0_389"/>
          <p:cNvSpPr txBox="1"/>
          <p:nvPr/>
        </p:nvSpPr>
        <p:spPr>
          <a:xfrm>
            <a:off x="989114" y="2214501"/>
            <a:ext cx="26304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4000"/>
              <a:buFont typeface="Arial"/>
              <a:buNone/>
            </a:pPr>
            <a:r>
              <a:rPr b="0" i="0" lang="en-US" sz="4000" u="none" cap="none" strike="noStrike">
                <a:solidFill>
                  <a:srgbClr val="000000"/>
                </a:solidFill>
                <a:latin typeface="Bebas Neue"/>
                <a:ea typeface="Bebas Neue"/>
                <a:cs typeface="Bebas Neue"/>
                <a:sym typeface="Bebas Neue"/>
              </a:rPr>
              <a:t>FASE 0 </a:t>
            </a:r>
            <a:endParaRPr b="0" i="0" sz="1400" u="none" cap="none" strike="noStrike">
              <a:solidFill>
                <a:srgbClr val="000000"/>
              </a:solidFill>
              <a:latin typeface="Arial"/>
              <a:ea typeface="Arial"/>
              <a:cs typeface="Arial"/>
              <a:sym typeface="Arial"/>
            </a:endParaRPr>
          </a:p>
        </p:txBody>
      </p:sp>
      <p:sp>
        <p:nvSpPr>
          <p:cNvPr id="659" name="Google Shape;659;g3a933aa99fd_0_389"/>
          <p:cNvSpPr txBox="1"/>
          <p:nvPr/>
        </p:nvSpPr>
        <p:spPr>
          <a:xfrm>
            <a:off x="5462741" y="6148724"/>
            <a:ext cx="26304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4000"/>
              <a:buFont typeface="Arial"/>
              <a:buNone/>
            </a:pPr>
            <a:r>
              <a:rPr b="0" i="0" lang="en-US" sz="4000" u="none" cap="none" strike="noStrike">
                <a:solidFill>
                  <a:srgbClr val="000000"/>
                </a:solidFill>
                <a:latin typeface="Bebas Neue"/>
                <a:ea typeface="Bebas Neue"/>
                <a:cs typeface="Bebas Neue"/>
                <a:sym typeface="Bebas Neue"/>
              </a:rPr>
              <a:t>Fase 1</a:t>
            </a:r>
            <a:endParaRPr b="0" i="0" sz="1400" u="none" cap="none" strike="noStrike">
              <a:solidFill>
                <a:srgbClr val="000000"/>
              </a:solidFill>
              <a:latin typeface="Arial"/>
              <a:ea typeface="Arial"/>
              <a:cs typeface="Arial"/>
              <a:sym typeface="Arial"/>
            </a:endParaRPr>
          </a:p>
        </p:txBody>
      </p:sp>
      <p:sp>
        <p:nvSpPr>
          <p:cNvPr id="660" name="Google Shape;660;g3a933aa99fd_0_389"/>
          <p:cNvSpPr txBox="1"/>
          <p:nvPr/>
        </p:nvSpPr>
        <p:spPr>
          <a:xfrm>
            <a:off x="770860" y="2817751"/>
            <a:ext cx="2848800" cy="11700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chemeClr val="dk1"/>
              </a:buClr>
              <a:buSzPts val="2000"/>
              <a:buFont typeface="Arial"/>
              <a:buNone/>
            </a:pPr>
            <a:r>
              <a:rPr b="0" i="0" lang="en-US" sz="2000" u="none" cap="none" strike="noStrike">
                <a:solidFill>
                  <a:schemeClr val="dk1"/>
                </a:solidFill>
                <a:latin typeface="Roboto Serif"/>
                <a:ea typeface="Roboto Serif"/>
                <a:cs typeface="Roboto Serif"/>
                <a:sym typeface="Roboto Serif"/>
              </a:rPr>
              <a:t>Startnota, contractering &amp; businesscase</a:t>
            </a:r>
            <a:endParaRPr b="0" i="0" sz="1400" u="none" cap="none" strike="noStrike">
              <a:solidFill>
                <a:srgbClr val="000000"/>
              </a:solidFill>
              <a:latin typeface="Roboto Serif"/>
              <a:ea typeface="Roboto Serif"/>
              <a:cs typeface="Roboto Serif"/>
              <a:sym typeface="Roboto Serif"/>
            </a:endParaRPr>
          </a:p>
        </p:txBody>
      </p:sp>
      <p:sp>
        <p:nvSpPr>
          <p:cNvPr id="661" name="Google Shape;661;g3a933aa99fd_0_389"/>
          <p:cNvSpPr txBox="1"/>
          <p:nvPr/>
        </p:nvSpPr>
        <p:spPr>
          <a:xfrm>
            <a:off x="5462741" y="6796589"/>
            <a:ext cx="2688000" cy="11700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rgbClr val="000000"/>
              </a:buClr>
              <a:buSzPts val="2000"/>
              <a:buFont typeface="Arial"/>
              <a:buNone/>
            </a:pPr>
            <a:r>
              <a:rPr b="0" i="0" lang="en-US" sz="2000" u="none" cap="none" strike="noStrike">
                <a:solidFill>
                  <a:srgbClr val="000000"/>
                </a:solidFill>
                <a:latin typeface="Roboto Serif"/>
                <a:ea typeface="Roboto Serif"/>
                <a:cs typeface="Roboto Serif"/>
                <a:sym typeface="Roboto Serif"/>
              </a:rPr>
              <a:t>Opstarten: personeel, locatie &amp; partners</a:t>
            </a:r>
            <a:endParaRPr b="0" i="0" sz="1400" u="none" cap="none" strike="noStrike">
              <a:solidFill>
                <a:srgbClr val="000000"/>
              </a:solidFill>
              <a:latin typeface="Roboto Serif"/>
              <a:ea typeface="Roboto Serif"/>
              <a:cs typeface="Roboto Serif"/>
              <a:sym typeface="Roboto Serif"/>
            </a:endParaRPr>
          </a:p>
        </p:txBody>
      </p:sp>
      <p:sp>
        <p:nvSpPr>
          <p:cNvPr id="662" name="Google Shape;662;g3a933aa99fd_0_389"/>
          <p:cNvSpPr txBox="1"/>
          <p:nvPr/>
        </p:nvSpPr>
        <p:spPr>
          <a:xfrm>
            <a:off x="10141120" y="2337361"/>
            <a:ext cx="26304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4000"/>
              <a:buFont typeface="Arial"/>
              <a:buNone/>
            </a:pPr>
            <a:r>
              <a:rPr b="0" i="0" lang="en-US" sz="4000" u="none" cap="none" strike="noStrike">
                <a:solidFill>
                  <a:srgbClr val="000000"/>
                </a:solidFill>
                <a:latin typeface="Bebas Neue"/>
                <a:ea typeface="Bebas Neue"/>
                <a:cs typeface="Bebas Neue"/>
                <a:sym typeface="Bebas Neue"/>
              </a:rPr>
              <a:t>Fase 2</a:t>
            </a:r>
            <a:endParaRPr b="0" i="0" sz="1400" u="none" cap="none" strike="noStrike">
              <a:solidFill>
                <a:srgbClr val="000000"/>
              </a:solidFill>
              <a:latin typeface="Arial"/>
              <a:ea typeface="Arial"/>
              <a:cs typeface="Arial"/>
              <a:sym typeface="Arial"/>
            </a:endParaRPr>
          </a:p>
        </p:txBody>
      </p:sp>
      <p:sp>
        <p:nvSpPr>
          <p:cNvPr id="663" name="Google Shape;663;g3a933aa99fd_0_389"/>
          <p:cNvSpPr txBox="1"/>
          <p:nvPr/>
        </p:nvSpPr>
        <p:spPr>
          <a:xfrm>
            <a:off x="10350298" y="2993964"/>
            <a:ext cx="2230800" cy="11700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rgbClr val="000000"/>
              </a:buClr>
              <a:buSzPts val="2000"/>
              <a:buFont typeface="Arial"/>
              <a:buNone/>
            </a:pPr>
            <a:r>
              <a:rPr b="0" i="0" lang="en-US" sz="2000" u="none" cap="none" strike="noStrike">
                <a:solidFill>
                  <a:srgbClr val="000000"/>
                </a:solidFill>
                <a:latin typeface="Roboto Serif"/>
                <a:ea typeface="Roboto Serif"/>
                <a:cs typeface="Roboto Serif"/>
                <a:sym typeface="Roboto Serif"/>
              </a:rPr>
              <a:t>Uitvoering: van instroom tot uitstroom</a:t>
            </a:r>
            <a:endParaRPr b="0" i="0" sz="1400" u="none" cap="none" strike="noStrike">
              <a:solidFill>
                <a:srgbClr val="000000"/>
              </a:solidFill>
              <a:latin typeface="Roboto Serif"/>
              <a:ea typeface="Roboto Serif"/>
              <a:cs typeface="Roboto Serif"/>
              <a:sym typeface="Roboto Serif"/>
            </a:endParaRPr>
          </a:p>
        </p:txBody>
      </p:sp>
      <p:sp>
        <p:nvSpPr>
          <p:cNvPr id="664" name="Google Shape;664;g3a933aa99fd_0_389"/>
          <p:cNvSpPr txBox="1"/>
          <p:nvPr/>
        </p:nvSpPr>
        <p:spPr>
          <a:xfrm>
            <a:off x="14762857" y="6181744"/>
            <a:ext cx="2630400" cy="585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800"/>
              <a:buFont typeface="Arial"/>
              <a:buNone/>
            </a:pPr>
            <a:r>
              <a:rPr b="0" i="0" lang="en-US" sz="3800" u="none" cap="none" strike="noStrike">
                <a:solidFill>
                  <a:srgbClr val="000000"/>
                </a:solidFill>
                <a:latin typeface="Bebas Neue"/>
                <a:ea typeface="Bebas Neue"/>
                <a:cs typeface="Bebas Neue"/>
                <a:sym typeface="Bebas Neue"/>
              </a:rPr>
              <a:t>Fase 3</a:t>
            </a:r>
            <a:endParaRPr b="0" i="0" sz="1400" u="none" cap="none" strike="noStrike">
              <a:solidFill>
                <a:srgbClr val="000000"/>
              </a:solidFill>
              <a:latin typeface="Arial"/>
              <a:ea typeface="Arial"/>
              <a:cs typeface="Arial"/>
              <a:sym typeface="Arial"/>
            </a:endParaRPr>
          </a:p>
        </p:txBody>
      </p:sp>
      <p:sp>
        <p:nvSpPr>
          <p:cNvPr id="665" name="Google Shape;665;g3a933aa99fd_0_389"/>
          <p:cNvSpPr txBox="1"/>
          <p:nvPr/>
        </p:nvSpPr>
        <p:spPr>
          <a:xfrm>
            <a:off x="15241640" y="6796589"/>
            <a:ext cx="1673400" cy="11700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rgbClr val="000000"/>
              </a:buClr>
              <a:buSzPts val="2000"/>
              <a:buFont typeface="Arial"/>
              <a:buNone/>
            </a:pPr>
            <a:r>
              <a:rPr b="0" i="0" lang="en-US" sz="2000" u="none" cap="none" strike="noStrike">
                <a:solidFill>
                  <a:srgbClr val="000000"/>
                </a:solidFill>
                <a:latin typeface="Roboto Serif"/>
                <a:ea typeface="Roboto Serif"/>
                <a:cs typeface="Roboto Serif"/>
                <a:sym typeface="Roboto Serif"/>
              </a:rPr>
              <a:t>Monitoring &amp; bijsturing </a:t>
            </a:r>
            <a:endParaRPr b="0" i="0" sz="1400" u="none" cap="none" strike="noStrike">
              <a:solidFill>
                <a:srgbClr val="000000"/>
              </a:solidFill>
              <a:latin typeface="Roboto Serif"/>
              <a:ea typeface="Roboto Serif"/>
              <a:cs typeface="Roboto Serif"/>
              <a:sym typeface="Roboto Serif"/>
            </a:endParaRPr>
          </a:p>
          <a:p>
            <a:pPr indent="0" lvl="0" marL="0" marR="0" rtl="0" algn="l">
              <a:lnSpc>
                <a:spcPct val="140020"/>
              </a:lnSpc>
              <a:spcBef>
                <a:spcPts val="0"/>
              </a:spcBef>
              <a:spcAft>
                <a:spcPts val="0"/>
              </a:spcAft>
              <a:buClr>
                <a:srgbClr val="000000"/>
              </a:buClr>
              <a:buSzPts val="2000"/>
              <a:buFont typeface="Arial"/>
              <a:buNone/>
            </a:pPr>
            <a:r>
              <a:t/>
            </a:r>
            <a:endParaRPr b="0" i="0" sz="2000" u="none" cap="none" strike="noStrike">
              <a:solidFill>
                <a:srgbClr val="000000"/>
              </a:solidFill>
              <a:latin typeface="Roboto Serif"/>
              <a:ea typeface="Roboto Serif"/>
              <a:cs typeface="Roboto Serif"/>
              <a:sym typeface="Roboto Serif"/>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7D9"/>
        </a:solidFill>
      </p:bgPr>
    </p:bg>
    <p:spTree>
      <p:nvGrpSpPr>
        <p:cNvPr id="669" name="Shape 669"/>
        <p:cNvGrpSpPr/>
        <p:nvPr/>
      </p:nvGrpSpPr>
      <p:grpSpPr>
        <a:xfrm>
          <a:off x="0" y="0"/>
          <a:ext cx="0" cy="0"/>
          <a:chOff x="0" y="0"/>
          <a:chExt cx="0" cy="0"/>
        </a:xfrm>
      </p:grpSpPr>
      <p:grpSp>
        <p:nvGrpSpPr>
          <p:cNvPr id="670" name="Google Shape;670;g3b09652797b_0_19"/>
          <p:cNvGrpSpPr/>
          <p:nvPr/>
        </p:nvGrpSpPr>
        <p:grpSpPr>
          <a:xfrm rot="5400000">
            <a:off x="7969478" y="5208731"/>
            <a:ext cx="4436352" cy="3538290"/>
            <a:chOff x="0" y="-57150"/>
            <a:chExt cx="1214873" cy="769930"/>
          </a:xfrm>
        </p:grpSpPr>
        <p:sp>
          <p:nvSpPr>
            <p:cNvPr id="671" name="Google Shape;671;g3b09652797b_0_19"/>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g3b09652797b_0_19"/>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73" name="Google Shape;673;g3b09652797b_0_19"/>
          <p:cNvGrpSpPr/>
          <p:nvPr/>
        </p:nvGrpSpPr>
        <p:grpSpPr>
          <a:xfrm rot="5400000">
            <a:off x="237667" y="5550717"/>
            <a:ext cx="5120325" cy="3538290"/>
            <a:chOff x="0" y="-57150"/>
            <a:chExt cx="1214873" cy="769930"/>
          </a:xfrm>
        </p:grpSpPr>
        <p:sp>
          <p:nvSpPr>
            <p:cNvPr id="674" name="Google Shape;674;g3b09652797b_0_19"/>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g3b09652797b_0_19"/>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76" name="Google Shape;676;g3b09652797b_0_19"/>
          <p:cNvGrpSpPr/>
          <p:nvPr/>
        </p:nvGrpSpPr>
        <p:grpSpPr>
          <a:xfrm>
            <a:off x="1706780" y="3797063"/>
            <a:ext cx="1755160" cy="1755160"/>
            <a:chOff x="0" y="0"/>
            <a:chExt cx="812800" cy="812800"/>
          </a:xfrm>
        </p:grpSpPr>
        <p:sp>
          <p:nvSpPr>
            <p:cNvPr id="677" name="Google Shape;677;g3b09652797b_0_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g3b09652797b_0_19"/>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79" name="Google Shape;679;g3b09652797b_0_19"/>
          <p:cNvGrpSpPr/>
          <p:nvPr/>
        </p:nvGrpSpPr>
        <p:grpSpPr>
          <a:xfrm>
            <a:off x="1913767" y="4010499"/>
            <a:ext cx="1328278" cy="1328278"/>
            <a:chOff x="0" y="0"/>
            <a:chExt cx="812800" cy="812800"/>
          </a:xfrm>
        </p:grpSpPr>
        <p:sp>
          <p:nvSpPr>
            <p:cNvPr id="680" name="Google Shape;680;g3b09652797b_0_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g3b09652797b_0_19"/>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82" name="Google Shape;682;g3b09652797b_0_19"/>
          <p:cNvSpPr/>
          <p:nvPr/>
        </p:nvSpPr>
        <p:spPr>
          <a:xfrm>
            <a:off x="2111434" y="4152846"/>
            <a:ext cx="994713" cy="994713"/>
          </a:xfrm>
          <a:custGeom>
            <a:rect b="b" l="l" r="r" t="t"/>
            <a:pathLst>
              <a:path extrusionOk="0" h="994713" w="994713">
                <a:moveTo>
                  <a:pt x="0" y="0"/>
                </a:moveTo>
                <a:lnTo>
                  <a:pt x="994712" y="0"/>
                </a:lnTo>
                <a:lnTo>
                  <a:pt x="994712" y="994713"/>
                </a:lnTo>
                <a:lnTo>
                  <a:pt x="0" y="994713"/>
                </a:lnTo>
                <a:lnTo>
                  <a:pt x="0" y="0"/>
                </a:lnTo>
                <a:close/>
              </a:path>
            </a:pathLst>
          </a:custGeom>
          <a:blipFill rotWithShape="1">
            <a:blip r:embed="rId3">
              <a:alphaModFix/>
            </a:blip>
            <a:stretch>
              <a:fillRect b="0" l="0" r="0" t="0"/>
            </a:stretch>
          </a:blipFill>
          <a:ln>
            <a:noFill/>
          </a:ln>
        </p:spPr>
      </p:sp>
      <p:sp>
        <p:nvSpPr>
          <p:cNvPr id="683" name="Google Shape;683;g3b09652797b_0_19"/>
          <p:cNvSpPr txBox="1"/>
          <p:nvPr/>
        </p:nvSpPr>
        <p:spPr>
          <a:xfrm>
            <a:off x="1028700" y="746464"/>
            <a:ext cx="1947000" cy="1139100"/>
          </a:xfrm>
          <a:prstGeom prst="rect">
            <a:avLst/>
          </a:prstGeom>
          <a:noFill/>
          <a:ln>
            <a:noFill/>
          </a:ln>
        </p:spPr>
        <p:txBody>
          <a:bodyPr anchorCtr="0" anchor="t" bIns="0" lIns="0" spcFirstLastPara="1" rIns="0" wrap="square" tIns="0">
            <a:spAutoFit/>
          </a:bodyPr>
          <a:lstStyle/>
          <a:p>
            <a:pPr indent="0" lvl="0" marL="0" marR="0" rtl="0" algn="just">
              <a:lnSpc>
                <a:spcPct val="140005"/>
              </a:lnSpc>
              <a:spcBef>
                <a:spcPts val="0"/>
              </a:spcBef>
              <a:spcAft>
                <a:spcPts val="0"/>
              </a:spcAft>
              <a:buClr>
                <a:srgbClr val="000000"/>
              </a:buClr>
              <a:buSzPts val="7400"/>
              <a:buFont typeface="Arial"/>
              <a:buNone/>
            </a:pPr>
            <a:r>
              <a:rPr b="0" i="0" lang="en-US" sz="7400" u="none" cap="none" strike="noStrike">
                <a:solidFill>
                  <a:srgbClr val="000000"/>
                </a:solidFill>
                <a:latin typeface="Bebas Neue"/>
                <a:ea typeface="Bebas Neue"/>
                <a:cs typeface="Bebas Neue"/>
                <a:sym typeface="Bebas Neue"/>
                <a:extLst>
                  <a:ext uri="http://customooxmlschemas.google.com/">
                    <go:slidesCustomData xmlns:go="http://customooxmlschemas.google.com/" textRoundtripDataId="4"/>
                  </a:ext>
                </a:extLst>
              </a:rPr>
              <a:t>FASE 3</a:t>
            </a:r>
            <a:endParaRPr b="0" i="0" sz="1400" u="none" cap="none" strike="noStrike">
              <a:solidFill>
                <a:srgbClr val="000000"/>
              </a:solidFill>
              <a:latin typeface="Arial"/>
              <a:ea typeface="Arial"/>
              <a:cs typeface="Arial"/>
              <a:sym typeface="Arial"/>
            </a:endParaRPr>
          </a:p>
        </p:txBody>
      </p:sp>
      <p:sp>
        <p:nvSpPr>
          <p:cNvPr id="684" name="Google Shape;684;g3b09652797b_0_19"/>
          <p:cNvSpPr txBox="1"/>
          <p:nvPr/>
        </p:nvSpPr>
        <p:spPr>
          <a:xfrm>
            <a:off x="1028700" y="1918041"/>
            <a:ext cx="16855800" cy="12870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Clr>
                <a:srgbClr val="000000"/>
              </a:buClr>
              <a:buSzPts val="2200"/>
              <a:buFont typeface="Arial"/>
              <a:buNone/>
            </a:pPr>
            <a:r>
              <a:rPr b="0" i="0" lang="en-US" sz="2200" u="none" cap="none" strike="noStrike">
                <a:solidFill>
                  <a:srgbClr val="000000"/>
                </a:solidFill>
                <a:latin typeface="Roboto Serif"/>
                <a:ea typeface="Roboto Serif"/>
                <a:cs typeface="Roboto Serif"/>
                <a:sym typeface="Roboto Serif"/>
              </a:rPr>
              <a:t>In deze fase monitor je de opvang op diverse onderdelen. Heb je doelstellingen behaald? Hoe monitor je de voortgang? Hoe ervaren de bewoners de opvanglocatie? Je stuurt bij waar kan. Daarnaast is het waardevol om succesverhalen te delen, lokaal en landelijk. Dit helpt bij het normaliseren van het thema. </a:t>
            </a:r>
            <a:endParaRPr b="0" i="0" sz="1400" u="none" cap="none" strike="noStrike">
              <a:solidFill>
                <a:srgbClr val="000000"/>
              </a:solidFill>
              <a:latin typeface="Roboto Serif"/>
              <a:ea typeface="Roboto Serif"/>
              <a:cs typeface="Roboto Serif"/>
              <a:sym typeface="Roboto Serif"/>
            </a:endParaRPr>
          </a:p>
        </p:txBody>
      </p:sp>
      <p:sp>
        <p:nvSpPr>
          <p:cNvPr id="685" name="Google Shape;685;g3b09652797b_0_19"/>
          <p:cNvSpPr txBox="1"/>
          <p:nvPr/>
        </p:nvSpPr>
        <p:spPr>
          <a:xfrm>
            <a:off x="1547263" y="5696324"/>
            <a:ext cx="2074200" cy="3078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000"/>
              <a:buFont typeface="Arial"/>
              <a:buNone/>
            </a:pPr>
            <a:r>
              <a:rPr b="1" i="0" lang="en-US" sz="2000" u="none" cap="none" strike="noStrike">
                <a:solidFill>
                  <a:srgbClr val="060F05"/>
                </a:solidFill>
                <a:latin typeface="Lato"/>
                <a:ea typeface="Lato"/>
                <a:cs typeface="Lato"/>
                <a:sym typeface="Lato"/>
              </a:rPr>
              <a:t>Monitoring  </a:t>
            </a:r>
            <a:endParaRPr b="0" i="0" sz="1200" u="none" cap="none" strike="noStrike">
              <a:solidFill>
                <a:srgbClr val="000000"/>
              </a:solidFill>
              <a:latin typeface="Arial"/>
              <a:ea typeface="Arial"/>
              <a:cs typeface="Arial"/>
              <a:sym typeface="Arial"/>
            </a:endParaRPr>
          </a:p>
        </p:txBody>
      </p:sp>
      <p:sp>
        <p:nvSpPr>
          <p:cNvPr id="686" name="Google Shape;686;g3b09652797b_0_19"/>
          <p:cNvSpPr txBox="1"/>
          <p:nvPr/>
        </p:nvSpPr>
        <p:spPr>
          <a:xfrm>
            <a:off x="1320000" y="6148200"/>
            <a:ext cx="2943600" cy="3534000"/>
          </a:xfrm>
          <a:prstGeom prst="rect">
            <a:avLst/>
          </a:prstGeom>
          <a:noFill/>
          <a:ln>
            <a:noFill/>
          </a:ln>
        </p:spPr>
        <p:txBody>
          <a:bodyPr anchorCtr="0" anchor="t" bIns="0" lIns="0" spcFirstLastPara="1" rIns="0" wrap="square" tIns="0">
            <a:spAutoFit/>
          </a:bodyPr>
          <a:lstStyle/>
          <a:p>
            <a:pPr indent="-317500" lvl="0" marL="457200" marR="0" rtl="0" algn="l">
              <a:lnSpc>
                <a:spcPct val="140000"/>
              </a:lnSpc>
              <a:spcBef>
                <a:spcPts val="0"/>
              </a:spcBef>
              <a:spcAft>
                <a:spcPts val="0"/>
              </a:spcAft>
              <a:buClr>
                <a:srgbClr val="060F05"/>
              </a:buClr>
              <a:buSzPts val="1400"/>
              <a:buFont typeface="Lato"/>
              <a:buChar char="●"/>
            </a:pPr>
            <a:r>
              <a:rPr b="0" i="0" lang="en-US" sz="1400" u="none" cap="none" strike="noStrike">
                <a:solidFill>
                  <a:srgbClr val="060F05"/>
                </a:solidFill>
                <a:latin typeface="Lato"/>
                <a:ea typeface="Lato"/>
                <a:cs typeface="Lato"/>
                <a:sym typeface="Lato"/>
              </a:rPr>
              <a:t>Monitoring uitvoering</a:t>
            </a:r>
            <a:endParaRPr b="0" i="0" sz="1400" u="none" cap="none" strike="noStrike">
              <a:solidFill>
                <a:srgbClr val="000000"/>
              </a:solidFill>
              <a:latin typeface="Arial"/>
              <a:ea typeface="Arial"/>
              <a:cs typeface="Arial"/>
              <a:sym typeface="Arial"/>
            </a:endParaRPr>
          </a:p>
          <a:p>
            <a:pPr indent="-215900" lvl="2" marL="6096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Bewonerservaring</a:t>
            </a:r>
            <a:endParaRPr b="0" i="0" sz="1400" u="none" cap="none" strike="noStrike">
              <a:solidFill>
                <a:srgbClr val="000000"/>
              </a:solidFill>
              <a:latin typeface="Arial"/>
              <a:ea typeface="Arial"/>
              <a:cs typeface="Arial"/>
              <a:sym typeface="Arial"/>
            </a:endParaRPr>
          </a:p>
          <a:p>
            <a:pPr indent="-215900" lvl="2" marL="6096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Locatie </a:t>
            </a:r>
            <a:endParaRPr b="0" i="0" sz="1400" u="none" cap="none" strike="noStrike">
              <a:solidFill>
                <a:srgbClr val="000000"/>
              </a:solidFill>
              <a:latin typeface="Arial"/>
              <a:ea typeface="Arial"/>
              <a:cs typeface="Arial"/>
              <a:sym typeface="Arial"/>
            </a:endParaRPr>
          </a:p>
          <a:p>
            <a:pPr indent="-215900" lvl="2" marL="6096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Samenwerking</a:t>
            </a:r>
            <a:endParaRPr b="0" i="0" sz="1400" u="none" cap="none" strike="noStrike">
              <a:solidFill>
                <a:srgbClr val="060F05"/>
              </a:solidFill>
              <a:latin typeface="Lato"/>
              <a:ea typeface="Lato"/>
              <a:cs typeface="Lato"/>
              <a:sym typeface="Lato"/>
            </a:endParaRPr>
          </a:p>
          <a:p>
            <a:pPr indent="-215900" lvl="2" marL="609600" marR="0" rtl="0" algn="l">
              <a:lnSpc>
                <a:spcPct val="140000"/>
              </a:lnSpc>
              <a:spcBef>
                <a:spcPts val="0"/>
              </a:spcBef>
              <a:spcAft>
                <a:spcPts val="0"/>
              </a:spcAft>
              <a:buClr>
                <a:srgbClr val="060F05"/>
              </a:buClr>
              <a:buSzPts val="1400"/>
              <a:buFont typeface="Lato"/>
              <a:buChar char="⚬"/>
            </a:pPr>
            <a:r>
              <a:rPr b="0" i="0" lang="en-US" sz="1400" u="none" cap="none" strike="noStrike">
                <a:solidFill>
                  <a:srgbClr val="060F05"/>
                </a:solidFill>
                <a:latin typeface="Lato"/>
                <a:ea typeface="Lato"/>
                <a:cs typeface="Lato"/>
                <a:sym typeface="Lato"/>
              </a:rPr>
              <a:t>Meedoen vanaf dag 1 </a:t>
            </a:r>
            <a:endParaRPr b="0" i="0" sz="1400" u="none" cap="none" strike="noStrike">
              <a:solidFill>
                <a:srgbClr val="060F05"/>
              </a:solidFill>
              <a:latin typeface="Lato"/>
              <a:ea typeface="Lato"/>
              <a:cs typeface="Lato"/>
              <a:sym typeface="Lato"/>
            </a:endParaRPr>
          </a:p>
          <a:p>
            <a:pPr indent="-215900" lvl="2" marL="609600" marR="0" rtl="0" algn="l">
              <a:lnSpc>
                <a:spcPct val="140000"/>
              </a:lnSpc>
              <a:spcBef>
                <a:spcPts val="0"/>
              </a:spcBef>
              <a:spcAft>
                <a:spcPts val="0"/>
              </a:spcAft>
              <a:buClr>
                <a:srgbClr val="060F05"/>
              </a:buClr>
              <a:buSzPts val="1400"/>
              <a:buFont typeface="Lato"/>
              <a:buChar char="⚬"/>
            </a:pPr>
            <a:r>
              <a:rPr b="0" i="0" lang="en-US" sz="1400" u="none" cap="none" strike="noStrike">
                <a:solidFill>
                  <a:srgbClr val="060F05"/>
                </a:solidFill>
                <a:latin typeface="Lato"/>
                <a:ea typeface="Lato"/>
                <a:cs typeface="Lato"/>
                <a:sym typeface="Lato"/>
              </a:rPr>
              <a:t>Inburgering</a:t>
            </a:r>
            <a:endParaRPr b="0" i="0" sz="1400" u="none" cap="none" strike="noStrike">
              <a:solidFill>
                <a:srgbClr val="060F05"/>
              </a:solidFill>
              <a:latin typeface="Lato"/>
              <a:ea typeface="Lato"/>
              <a:cs typeface="Lato"/>
              <a:sym typeface="Lato"/>
            </a:endParaRPr>
          </a:p>
          <a:p>
            <a:pPr indent="-215900" lvl="2" marL="609600" marR="0" rtl="0" algn="l">
              <a:lnSpc>
                <a:spcPct val="140000"/>
              </a:lnSpc>
              <a:spcBef>
                <a:spcPts val="0"/>
              </a:spcBef>
              <a:spcAft>
                <a:spcPts val="0"/>
              </a:spcAft>
              <a:buClr>
                <a:srgbClr val="060F05"/>
              </a:buClr>
              <a:buSzPts val="1400"/>
              <a:buFont typeface="Lato"/>
              <a:buChar char="⚬"/>
            </a:pPr>
            <a:r>
              <a:rPr b="0" i="0" lang="en-US" sz="1400" u="none" cap="none" strike="noStrike">
                <a:solidFill>
                  <a:srgbClr val="060F05"/>
                </a:solidFill>
                <a:latin typeface="Lato"/>
                <a:ea typeface="Lato"/>
                <a:cs typeface="Lato"/>
                <a:sym typeface="Lato"/>
              </a:rPr>
              <a:t>Impact op arbeidsmarkt</a:t>
            </a:r>
            <a:endParaRPr b="0" i="0" sz="1400" u="none" cap="none" strike="noStrike">
              <a:solidFill>
                <a:srgbClr val="060F05"/>
              </a:solidFill>
              <a:latin typeface="Lato"/>
              <a:ea typeface="Lato"/>
              <a:cs typeface="Lato"/>
              <a:sym typeface="Lato"/>
            </a:endParaRPr>
          </a:p>
          <a:p>
            <a:pPr indent="-317500" lvl="0" marL="457200" marR="0" rtl="0" algn="l">
              <a:lnSpc>
                <a:spcPct val="140000"/>
              </a:lnSpc>
              <a:spcBef>
                <a:spcPts val="0"/>
              </a:spcBef>
              <a:spcAft>
                <a:spcPts val="0"/>
              </a:spcAft>
              <a:buClr>
                <a:srgbClr val="060F05"/>
              </a:buClr>
              <a:buSzPts val="1400"/>
              <a:buFont typeface="Lato"/>
              <a:buChar char="●"/>
            </a:pPr>
            <a:r>
              <a:rPr b="0" i="0" lang="en-US" sz="1400" u="none" cap="none" strike="noStrike">
                <a:solidFill>
                  <a:srgbClr val="060F05"/>
                </a:solidFill>
                <a:latin typeface="Lato"/>
                <a:ea typeface="Lato"/>
                <a:cs typeface="Lato"/>
                <a:sym typeface="Lato"/>
              </a:rPr>
              <a:t>Impactevaluatie </a:t>
            </a:r>
            <a:endParaRPr b="0" i="0" sz="1400" u="none" cap="none" strike="noStrike">
              <a:solidFill>
                <a:srgbClr val="000000"/>
              </a:solidFill>
              <a:latin typeface="Arial"/>
              <a:ea typeface="Arial"/>
              <a:cs typeface="Arial"/>
              <a:sym typeface="Arial"/>
            </a:endParaRPr>
          </a:p>
          <a:p>
            <a:pPr indent="-317500" lvl="0" marL="457200" marR="0" rtl="0" algn="l">
              <a:lnSpc>
                <a:spcPct val="140000"/>
              </a:lnSpc>
              <a:spcBef>
                <a:spcPts val="0"/>
              </a:spcBef>
              <a:spcAft>
                <a:spcPts val="0"/>
              </a:spcAft>
              <a:buClr>
                <a:srgbClr val="060F05"/>
              </a:buClr>
              <a:buSzPts val="1400"/>
              <a:buFont typeface="Lato"/>
              <a:buChar char="●"/>
            </a:pPr>
            <a:r>
              <a:rPr b="0" i="0" lang="en-US" sz="1400" u="none" cap="none" strike="noStrike">
                <a:solidFill>
                  <a:srgbClr val="060F05"/>
                </a:solidFill>
                <a:latin typeface="Lato"/>
                <a:ea typeface="Lato"/>
                <a:cs typeface="Lato"/>
                <a:sym typeface="Lato"/>
              </a:rPr>
              <a:t>Processen vastleggen</a:t>
            </a:r>
            <a:endParaRPr b="0" i="0" sz="1400" u="none" cap="none" strike="noStrike">
              <a:solidFill>
                <a:srgbClr val="060F05"/>
              </a:solidFill>
              <a:latin typeface="Lato"/>
              <a:ea typeface="Lato"/>
              <a:cs typeface="Lato"/>
              <a:sym typeface="Lato"/>
            </a:endParaRPr>
          </a:p>
          <a:p>
            <a:pPr indent="0" lvl="0" marL="91440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a:p>
            <a:pPr indent="0" lvl="0" marL="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a:p>
            <a:pPr indent="0" lvl="0" marL="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p:txBody>
      </p:sp>
      <p:grpSp>
        <p:nvGrpSpPr>
          <p:cNvPr id="687" name="Google Shape;687;g3b09652797b_0_19"/>
          <p:cNvGrpSpPr/>
          <p:nvPr/>
        </p:nvGrpSpPr>
        <p:grpSpPr>
          <a:xfrm>
            <a:off x="9200095" y="3797063"/>
            <a:ext cx="1755160" cy="1755160"/>
            <a:chOff x="0" y="0"/>
            <a:chExt cx="812800" cy="812800"/>
          </a:xfrm>
        </p:grpSpPr>
        <p:sp>
          <p:nvSpPr>
            <p:cNvPr id="688" name="Google Shape;688;g3b09652797b_0_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g3b09652797b_0_19"/>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90" name="Google Shape;690;g3b09652797b_0_19"/>
          <p:cNvGrpSpPr/>
          <p:nvPr/>
        </p:nvGrpSpPr>
        <p:grpSpPr>
          <a:xfrm>
            <a:off x="9413543" y="4010499"/>
            <a:ext cx="1328278" cy="1328278"/>
            <a:chOff x="0" y="0"/>
            <a:chExt cx="812800" cy="812800"/>
          </a:xfrm>
        </p:grpSpPr>
        <p:sp>
          <p:nvSpPr>
            <p:cNvPr id="691" name="Google Shape;691;g3b09652797b_0_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g3b09652797b_0_19"/>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93" name="Google Shape;693;g3b09652797b_0_19"/>
          <p:cNvSpPr/>
          <p:nvPr/>
        </p:nvSpPr>
        <p:spPr>
          <a:xfrm>
            <a:off x="9641395" y="4128411"/>
            <a:ext cx="994713" cy="994713"/>
          </a:xfrm>
          <a:custGeom>
            <a:rect b="b" l="l" r="r" t="t"/>
            <a:pathLst>
              <a:path extrusionOk="0" h="994713" w="994713">
                <a:moveTo>
                  <a:pt x="0" y="0"/>
                </a:moveTo>
                <a:lnTo>
                  <a:pt x="994712" y="0"/>
                </a:lnTo>
                <a:lnTo>
                  <a:pt x="994712" y="994713"/>
                </a:lnTo>
                <a:lnTo>
                  <a:pt x="0" y="994713"/>
                </a:lnTo>
                <a:lnTo>
                  <a:pt x="0" y="0"/>
                </a:lnTo>
                <a:close/>
              </a:path>
            </a:pathLst>
          </a:custGeom>
          <a:blipFill rotWithShape="1">
            <a:blip r:embed="rId3">
              <a:alphaModFix/>
            </a:blip>
            <a:stretch>
              <a:fillRect b="0" l="0" r="0" t="0"/>
            </a:stretch>
          </a:blipFill>
          <a:ln>
            <a:noFill/>
          </a:ln>
        </p:spPr>
      </p:sp>
      <p:sp>
        <p:nvSpPr>
          <p:cNvPr id="694" name="Google Shape;694;g3b09652797b_0_19"/>
          <p:cNvSpPr txBox="1"/>
          <p:nvPr/>
        </p:nvSpPr>
        <p:spPr>
          <a:xfrm>
            <a:off x="9040577" y="5750599"/>
            <a:ext cx="2074200" cy="3078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000"/>
              <a:buFont typeface="Arial"/>
              <a:buNone/>
            </a:pPr>
            <a:r>
              <a:rPr b="1" i="0" lang="en-US" sz="2000" u="none" cap="none" strike="noStrike">
                <a:solidFill>
                  <a:srgbClr val="060F05"/>
                </a:solidFill>
                <a:latin typeface="Lato"/>
                <a:ea typeface="Lato"/>
                <a:cs typeface="Lato"/>
                <a:sym typeface="Lato"/>
              </a:rPr>
              <a:t>Bijsturen  </a:t>
            </a:r>
            <a:endParaRPr b="0" i="0" sz="1200" u="none" cap="none" strike="noStrike">
              <a:solidFill>
                <a:srgbClr val="000000"/>
              </a:solidFill>
              <a:latin typeface="Arial"/>
              <a:ea typeface="Arial"/>
              <a:cs typeface="Arial"/>
              <a:sym typeface="Arial"/>
            </a:endParaRPr>
          </a:p>
        </p:txBody>
      </p:sp>
      <p:sp>
        <p:nvSpPr>
          <p:cNvPr id="695" name="Google Shape;695;g3b09652797b_0_19"/>
          <p:cNvSpPr txBox="1"/>
          <p:nvPr/>
        </p:nvSpPr>
        <p:spPr>
          <a:xfrm>
            <a:off x="8468425" y="6256775"/>
            <a:ext cx="3220200" cy="2324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rgbClr val="000000"/>
              </a:buClr>
              <a:buSzPts val="1400"/>
              <a:buFont typeface="Arial"/>
              <a:buChar char="●"/>
            </a:pPr>
            <a:r>
              <a:rPr b="0" i="0" lang="en-US" sz="1400" u="none" cap="none" strike="noStrike">
                <a:solidFill>
                  <a:srgbClr val="060F05"/>
                </a:solidFill>
                <a:latin typeface="Lato"/>
                <a:ea typeface="Lato"/>
                <a:cs typeface="Lato"/>
                <a:sym typeface="Lato"/>
              </a:rPr>
              <a:t>Het proces stopt niet na fase 3. Menswaardig opvangen vorm een doorlopend ecosysteem. Heb je gemonitord wat er beter kan? Doorloop je de fasen opnieuw. Wil je de opvang uitbreiden? Idem.</a:t>
            </a:r>
            <a:r>
              <a:rPr b="0" i="0" lang="en-US" sz="1600" u="none" cap="none" strike="noStrike">
                <a:solidFill>
                  <a:schemeClr val="dk1"/>
                </a:solidFill>
                <a:latin typeface="Lato"/>
                <a:ea typeface="Lato"/>
                <a:cs typeface="Lato"/>
                <a:sym typeface="Lato"/>
              </a:rPr>
              <a:t> </a:t>
            </a:r>
            <a:endParaRPr b="0" i="0" sz="1600" u="none" cap="none" strike="noStrike">
              <a:solidFill>
                <a:schemeClr val="dk1"/>
              </a:solidFill>
              <a:latin typeface="Lato"/>
              <a:ea typeface="Lato"/>
              <a:cs typeface="Lato"/>
              <a:sym typeface="Lato"/>
            </a:endParaRPr>
          </a:p>
          <a:p>
            <a:pPr indent="0" lvl="0" marL="0" marR="0" rtl="0" algn="l">
              <a:lnSpc>
                <a:spcPct val="140000"/>
              </a:lnSpc>
              <a:spcBef>
                <a:spcPts val="0"/>
              </a:spcBef>
              <a:spcAft>
                <a:spcPts val="0"/>
              </a:spcAft>
              <a:buClr>
                <a:srgbClr val="000000"/>
              </a:buClr>
              <a:buSzPts val="1000"/>
              <a:buFont typeface="Arial"/>
              <a:buNone/>
            </a:pPr>
            <a:r>
              <a:t/>
            </a:r>
            <a:endParaRPr b="0" i="0" sz="1000" u="none" cap="none" strike="noStrike">
              <a:solidFill>
                <a:srgbClr val="060F05"/>
              </a:solidFill>
              <a:latin typeface="Lato"/>
              <a:ea typeface="Lato"/>
              <a:cs typeface="Lato"/>
              <a:sym typeface="Lato"/>
            </a:endParaRPr>
          </a:p>
          <a:p>
            <a:pPr indent="0" lvl="0" marL="0" marR="0" rtl="0" algn="l">
              <a:lnSpc>
                <a:spcPct val="140000"/>
              </a:lnSpc>
              <a:spcBef>
                <a:spcPts val="0"/>
              </a:spcBef>
              <a:spcAft>
                <a:spcPts val="0"/>
              </a:spcAft>
              <a:buClr>
                <a:srgbClr val="000000"/>
              </a:buClr>
              <a:buSzPts val="1000"/>
              <a:buFont typeface="Arial"/>
              <a:buNone/>
            </a:pPr>
            <a:r>
              <a:t/>
            </a:r>
            <a:endParaRPr b="0" i="0" sz="1000" u="none" cap="none" strike="noStrike">
              <a:solidFill>
                <a:srgbClr val="060F05"/>
              </a:solidFill>
              <a:latin typeface="Lato"/>
              <a:ea typeface="Lato"/>
              <a:cs typeface="Lato"/>
              <a:sym typeface="Lato"/>
            </a:endParaRPr>
          </a:p>
        </p:txBody>
      </p:sp>
      <p:grpSp>
        <p:nvGrpSpPr>
          <p:cNvPr id="696" name="Google Shape;696;g3b09652797b_0_19"/>
          <p:cNvGrpSpPr/>
          <p:nvPr/>
        </p:nvGrpSpPr>
        <p:grpSpPr>
          <a:xfrm rot="5400000">
            <a:off x="4238799" y="5269453"/>
            <a:ext cx="4436352" cy="3416795"/>
            <a:chOff x="0" y="-57150"/>
            <a:chExt cx="1214873" cy="769930"/>
          </a:xfrm>
        </p:grpSpPr>
        <p:sp>
          <p:nvSpPr>
            <p:cNvPr id="697" name="Google Shape;697;g3b09652797b_0_19"/>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g3b09652797b_0_19"/>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99" name="Google Shape;699;g3b09652797b_0_19"/>
          <p:cNvGrpSpPr/>
          <p:nvPr/>
        </p:nvGrpSpPr>
        <p:grpSpPr>
          <a:xfrm>
            <a:off x="5402209" y="3802854"/>
            <a:ext cx="1755160" cy="1755160"/>
            <a:chOff x="0" y="0"/>
            <a:chExt cx="812800" cy="812800"/>
          </a:xfrm>
        </p:grpSpPr>
        <p:sp>
          <p:nvSpPr>
            <p:cNvPr id="700" name="Google Shape;700;g3b09652797b_0_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g3b09652797b_0_19"/>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02" name="Google Shape;702;g3b09652797b_0_19"/>
          <p:cNvGrpSpPr/>
          <p:nvPr/>
        </p:nvGrpSpPr>
        <p:grpSpPr>
          <a:xfrm>
            <a:off x="5609195" y="4016290"/>
            <a:ext cx="1328278" cy="1328278"/>
            <a:chOff x="0" y="0"/>
            <a:chExt cx="812800" cy="812800"/>
          </a:xfrm>
        </p:grpSpPr>
        <p:sp>
          <p:nvSpPr>
            <p:cNvPr id="703" name="Google Shape;703;g3b09652797b_0_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g3b09652797b_0_19"/>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05" name="Google Shape;705;g3b09652797b_0_19"/>
          <p:cNvSpPr/>
          <p:nvPr/>
        </p:nvSpPr>
        <p:spPr>
          <a:xfrm>
            <a:off x="5806863" y="4158638"/>
            <a:ext cx="994713" cy="994713"/>
          </a:xfrm>
          <a:custGeom>
            <a:rect b="b" l="l" r="r" t="t"/>
            <a:pathLst>
              <a:path extrusionOk="0" h="994713" w="994713">
                <a:moveTo>
                  <a:pt x="0" y="0"/>
                </a:moveTo>
                <a:lnTo>
                  <a:pt x="994712" y="0"/>
                </a:lnTo>
                <a:lnTo>
                  <a:pt x="994712" y="994713"/>
                </a:lnTo>
                <a:lnTo>
                  <a:pt x="0" y="994713"/>
                </a:lnTo>
                <a:lnTo>
                  <a:pt x="0" y="0"/>
                </a:lnTo>
                <a:close/>
              </a:path>
            </a:pathLst>
          </a:custGeom>
          <a:blipFill rotWithShape="1">
            <a:blip r:embed="rId3">
              <a:alphaModFix/>
            </a:blip>
            <a:stretch>
              <a:fillRect b="0" l="0" r="0" t="0"/>
            </a:stretch>
          </a:blipFill>
          <a:ln>
            <a:noFill/>
          </a:ln>
        </p:spPr>
      </p:sp>
      <p:sp>
        <p:nvSpPr>
          <p:cNvPr id="706" name="Google Shape;706;g3b09652797b_0_19"/>
          <p:cNvSpPr txBox="1"/>
          <p:nvPr/>
        </p:nvSpPr>
        <p:spPr>
          <a:xfrm>
            <a:off x="5242691" y="5702116"/>
            <a:ext cx="2074200" cy="3078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000"/>
              <a:buFont typeface="Arial"/>
              <a:buNone/>
            </a:pPr>
            <a:r>
              <a:rPr b="1" i="0" lang="en-US" sz="2000" u="none" cap="none" strike="noStrike">
                <a:solidFill>
                  <a:srgbClr val="060F05"/>
                </a:solidFill>
                <a:latin typeface="Lato"/>
                <a:ea typeface="Lato"/>
                <a:cs typeface="Lato"/>
                <a:sym typeface="Lato"/>
              </a:rPr>
              <a:t>Communicatie</a:t>
            </a:r>
            <a:endParaRPr b="0" i="0" sz="1200" u="none" cap="none" strike="noStrike">
              <a:solidFill>
                <a:srgbClr val="000000"/>
              </a:solidFill>
              <a:latin typeface="Arial"/>
              <a:ea typeface="Arial"/>
              <a:cs typeface="Arial"/>
              <a:sym typeface="Arial"/>
            </a:endParaRPr>
          </a:p>
        </p:txBody>
      </p:sp>
      <p:sp>
        <p:nvSpPr>
          <p:cNvPr id="707" name="Google Shape;707;g3b09652797b_0_19"/>
          <p:cNvSpPr txBox="1"/>
          <p:nvPr/>
        </p:nvSpPr>
        <p:spPr>
          <a:xfrm>
            <a:off x="5020941" y="6154017"/>
            <a:ext cx="2943600" cy="2327400"/>
          </a:xfrm>
          <a:prstGeom prst="rect">
            <a:avLst/>
          </a:prstGeom>
          <a:noFill/>
          <a:ln>
            <a:noFill/>
          </a:ln>
        </p:spPr>
        <p:txBody>
          <a:bodyPr anchorCtr="0" anchor="t" bIns="0" lIns="0" spcFirstLastPara="1" rIns="0" wrap="square" tIns="0">
            <a:spAutoFit/>
          </a:bodyPr>
          <a:lstStyle/>
          <a:p>
            <a:pPr indent="-317500" lvl="0" marL="457200" marR="0" rtl="0" algn="l">
              <a:lnSpc>
                <a:spcPct val="140000"/>
              </a:lnSpc>
              <a:spcBef>
                <a:spcPts val="0"/>
              </a:spcBef>
              <a:spcAft>
                <a:spcPts val="0"/>
              </a:spcAft>
              <a:buClr>
                <a:srgbClr val="060F05"/>
              </a:buClr>
              <a:buSzPts val="1400"/>
              <a:buFont typeface="Lato"/>
              <a:buChar char="●"/>
            </a:pPr>
            <a:r>
              <a:rPr b="0" i="0" lang="en-US" sz="1400" u="none" cap="none" strike="noStrike">
                <a:solidFill>
                  <a:srgbClr val="060F05"/>
                </a:solidFill>
                <a:latin typeface="Lato"/>
                <a:ea typeface="Lato"/>
                <a:cs typeface="Lato"/>
                <a:sym typeface="Lato"/>
              </a:rPr>
              <a:t>Delen van succesverhalen </a:t>
            </a:r>
            <a:endParaRPr b="0" i="0" sz="1400" u="none" cap="none" strike="noStrike">
              <a:solidFill>
                <a:srgbClr val="060F05"/>
              </a:solidFill>
              <a:latin typeface="Lato"/>
              <a:ea typeface="Lato"/>
              <a:cs typeface="Lato"/>
              <a:sym typeface="Lato"/>
            </a:endParaRPr>
          </a:p>
          <a:p>
            <a:pPr indent="-317500" lvl="0" marL="457200" marR="0" rtl="0" algn="l">
              <a:lnSpc>
                <a:spcPct val="140000"/>
              </a:lnSpc>
              <a:spcBef>
                <a:spcPts val="0"/>
              </a:spcBef>
              <a:spcAft>
                <a:spcPts val="0"/>
              </a:spcAft>
              <a:buClr>
                <a:srgbClr val="060F05"/>
              </a:buClr>
              <a:buSzPts val="1400"/>
              <a:buFont typeface="Lato"/>
              <a:buChar char="●"/>
            </a:pPr>
            <a:r>
              <a:rPr b="0" i="0" lang="en-US" sz="1400" u="none" cap="none" strike="noStrike">
                <a:solidFill>
                  <a:srgbClr val="060F05"/>
                </a:solidFill>
                <a:latin typeface="Lato"/>
                <a:ea typeface="Lato"/>
                <a:cs typeface="Lato"/>
                <a:sym typeface="Lato"/>
              </a:rPr>
              <a:t>Doorlopende  communicatie met de buurt/ stad blijft relevant om te doen </a:t>
            </a:r>
            <a:endParaRPr b="0" i="0" sz="1400" u="none" cap="none" strike="noStrike">
              <a:solidFill>
                <a:srgbClr val="060F05"/>
              </a:solidFill>
              <a:latin typeface="Lato"/>
              <a:ea typeface="Lato"/>
              <a:cs typeface="Lato"/>
              <a:sym typeface="Lato"/>
            </a:endParaRPr>
          </a:p>
          <a:p>
            <a:pPr indent="0" lvl="0" marL="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a:p>
            <a:pPr indent="0" lvl="0" marL="91440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a:p>
            <a:pPr indent="0" lvl="0" marL="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a:p>
            <a:pPr indent="0" lvl="0" marL="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p:txBody>
      </p:sp>
      <p:grpSp>
        <p:nvGrpSpPr>
          <p:cNvPr id="708" name="Google Shape;708;g3b09652797b_0_19"/>
          <p:cNvGrpSpPr/>
          <p:nvPr/>
        </p:nvGrpSpPr>
        <p:grpSpPr>
          <a:xfrm>
            <a:off x="1657064" y="9102337"/>
            <a:ext cx="1988591" cy="591908"/>
            <a:chOff x="22264" y="0"/>
            <a:chExt cx="2800833" cy="833673"/>
          </a:xfrm>
        </p:grpSpPr>
        <p:sp>
          <p:nvSpPr>
            <p:cNvPr id="709" name="Google Shape;709;g3b09652797b_0_19"/>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g3b09652797b_0_19"/>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11" name="Google Shape;711;g3b09652797b_0_19"/>
          <p:cNvGrpSpPr/>
          <p:nvPr/>
        </p:nvGrpSpPr>
        <p:grpSpPr>
          <a:xfrm>
            <a:off x="5352492" y="8399524"/>
            <a:ext cx="1988591" cy="591908"/>
            <a:chOff x="22264" y="0"/>
            <a:chExt cx="2800833" cy="833673"/>
          </a:xfrm>
        </p:grpSpPr>
        <p:sp>
          <p:nvSpPr>
            <p:cNvPr id="712" name="Google Shape;712;g3b09652797b_0_19"/>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g3b09652797b_0_19"/>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14" name="Google Shape;714;g3b09652797b_0_19"/>
          <p:cNvGrpSpPr/>
          <p:nvPr/>
        </p:nvGrpSpPr>
        <p:grpSpPr>
          <a:xfrm>
            <a:off x="9072356" y="8380881"/>
            <a:ext cx="1988591" cy="591908"/>
            <a:chOff x="22264" y="0"/>
            <a:chExt cx="2800833" cy="833673"/>
          </a:xfrm>
        </p:grpSpPr>
        <p:sp>
          <p:nvSpPr>
            <p:cNvPr id="715" name="Google Shape;715;g3b09652797b_0_19"/>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g3b09652797b_0_19"/>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7D9"/>
        </a:solidFill>
      </p:bgPr>
    </p:bg>
    <p:spTree>
      <p:nvGrpSpPr>
        <p:cNvPr id="172" name="Shape 172"/>
        <p:cNvGrpSpPr/>
        <p:nvPr/>
      </p:nvGrpSpPr>
      <p:grpSpPr>
        <a:xfrm>
          <a:off x="0" y="0"/>
          <a:ext cx="0" cy="0"/>
          <a:chOff x="0" y="0"/>
          <a:chExt cx="0" cy="0"/>
        </a:xfrm>
      </p:grpSpPr>
      <p:grpSp>
        <p:nvGrpSpPr>
          <p:cNvPr id="173" name="Google Shape;173;g3b09652797b_3_15"/>
          <p:cNvGrpSpPr/>
          <p:nvPr/>
        </p:nvGrpSpPr>
        <p:grpSpPr>
          <a:xfrm rot="-5400000">
            <a:off x="8746963" y="102674"/>
            <a:ext cx="10176129" cy="10628401"/>
            <a:chOff x="0" y="0"/>
            <a:chExt cx="571500" cy="596900"/>
          </a:xfrm>
        </p:grpSpPr>
        <p:sp>
          <p:nvSpPr>
            <p:cNvPr id="174" name="Google Shape;174;g3b09652797b_3_15"/>
            <p:cNvSpPr/>
            <p:nvPr/>
          </p:nvSpPr>
          <p:spPr>
            <a:xfrm>
              <a:off x="0" y="0"/>
              <a:ext cx="571500" cy="596900"/>
            </a:xfrm>
            <a:custGeom>
              <a:rect b="b" l="l" r="r" t="t"/>
              <a:pathLst>
                <a:path extrusionOk="0" h="596900" w="571500">
                  <a:moveTo>
                    <a:pt x="571500" y="596900"/>
                  </a:moveTo>
                  <a:lnTo>
                    <a:pt x="0" y="596900"/>
                  </a:lnTo>
                  <a:lnTo>
                    <a:pt x="0" y="0"/>
                  </a:lnTo>
                  <a:lnTo>
                    <a:pt x="571500" y="596900"/>
                  </a:lnTo>
                  <a:close/>
                </a:path>
              </a:pathLst>
            </a:custGeom>
            <a:solidFill>
              <a:srgbClr val="182A1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5" name="Google Shape;175;g3b09652797b_3_15"/>
            <p:cNvSpPr txBox="1"/>
            <p:nvPr/>
          </p:nvSpPr>
          <p:spPr>
            <a:xfrm>
              <a:off x="0" y="212725"/>
              <a:ext cx="285900" cy="382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6" name="Google Shape;176;g3b09652797b_3_15"/>
          <p:cNvSpPr txBox="1"/>
          <p:nvPr/>
        </p:nvSpPr>
        <p:spPr>
          <a:xfrm>
            <a:off x="600650" y="1582550"/>
            <a:ext cx="11201100" cy="8157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400"/>
              <a:buFont typeface="Arial"/>
              <a:buNone/>
            </a:pPr>
            <a:r>
              <a:rPr b="0" i="0" lang="en-US" sz="2400" u="none" cap="none" strike="noStrike">
                <a:solidFill>
                  <a:srgbClr val="000000"/>
                </a:solidFill>
                <a:latin typeface="Roboto Serif"/>
                <a:ea typeface="Roboto Serif"/>
                <a:cs typeface="Roboto Serif"/>
                <a:sym typeface="Roboto Serif"/>
              </a:rPr>
              <a:t>Samen met gemeenten Utrecht, Nijmegen, Arnhem, Eindhoven, Hengelo, Rheden, Zwolle, Wageningen &amp; Venlo is Wiltgroei begin 2025 het initiatief gestart om het </a:t>
            </a:r>
            <a:r>
              <a:rPr b="0" i="0" lang="en-US" sz="2400" u="sng" cap="none" strike="noStrike">
                <a:solidFill>
                  <a:srgbClr val="000000"/>
                </a:solidFill>
                <a:latin typeface="Roboto Serif"/>
                <a:ea typeface="Roboto Serif"/>
                <a:cs typeface="Roboto Serif"/>
                <a:sym typeface="Roboto Serif"/>
                <a:hlinkClick r:id="rId3">
                  <a:extLst>
                    <a:ext uri="{A12FA001-AC4F-418D-AE19-62706E023703}">
                      <ahyp:hlinkClr val="tx"/>
                    </a:ext>
                  </a:extLst>
                </a:hlinkClick>
              </a:rPr>
              <a:t>leernetwerk opvang</a:t>
            </a:r>
            <a:r>
              <a:rPr b="0" i="0" lang="en-US" sz="2400" u="none" cap="none" strike="noStrike">
                <a:solidFill>
                  <a:srgbClr val="000000"/>
                </a:solidFill>
                <a:latin typeface="Roboto Serif"/>
                <a:ea typeface="Roboto Serif"/>
                <a:cs typeface="Roboto Serif"/>
                <a:sym typeface="Roboto Serif"/>
              </a:rPr>
              <a:t> te faciliteren. </a:t>
            </a:r>
            <a:endParaRPr b="0" i="0" sz="24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2400"/>
              <a:buFont typeface="Arial"/>
              <a:buNone/>
            </a:pPr>
            <a:r>
              <a:t/>
            </a:r>
            <a:endParaRPr b="0" i="0" sz="24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2400"/>
              <a:buFont typeface="Arial"/>
              <a:buNone/>
            </a:pPr>
            <a:r>
              <a:rPr b="0" i="0" lang="en-US" sz="2400" u="none" cap="none" strike="noStrike">
                <a:solidFill>
                  <a:srgbClr val="000000"/>
                </a:solidFill>
                <a:latin typeface="Roboto Serif"/>
                <a:ea typeface="Roboto Serif"/>
                <a:cs typeface="Roboto Serif"/>
                <a:sym typeface="Roboto Serif"/>
              </a:rPr>
              <a:t>Het leernetwerk bestaat uit gemeenten die op een proactieve manier aan de slag zijn om de opvang van nieuwkomers zo goed mogelijk te organiseren. Deze gemeenten zien kansen om de opvang van nieuwkomers menswaardig, (kosten)efficiënter en toekomstbestendig te maken. We geloven dat gemeentelijke regie helpt! Het leernetwerk heeft als doel om alle gemeenten in Nederland die aan de slag willen of zijn met het opvangen van nieuwkomers, te helpen een stap te zetten in het opvangen vanuit meer gemeentelijke regie. </a:t>
            </a:r>
            <a:endParaRPr b="0" i="0" sz="24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2400"/>
              <a:buFont typeface="Arial"/>
              <a:buNone/>
            </a:pPr>
            <a:r>
              <a:t/>
            </a:r>
            <a:endParaRPr b="0" i="0" sz="2400" u="none" cap="none" strike="noStrike">
              <a:solidFill>
                <a:srgbClr val="000000"/>
              </a:solidFill>
              <a:latin typeface="Roboto Serif"/>
              <a:ea typeface="Roboto Serif"/>
              <a:cs typeface="Roboto Serif"/>
              <a:sym typeface="Roboto Serif"/>
            </a:endParaRPr>
          </a:p>
          <a:p>
            <a:pPr indent="-267972" lvl="1" marL="561345" marR="0" rtl="0" algn="l">
              <a:lnSpc>
                <a:spcPct val="140000"/>
              </a:lnSpc>
              <a:spcBef>
                <a:spcPts val="0"/>
              </a:spcBef>
              <a:spcAft>
                <a:spcPts val="0"/>
              </a:spcAft>
              <a:buClr>
                <a:srgbClr val="000000"/>
              </a:buClr>
              <a:buSzPts val="2400"/>
              <a:buFont typeface="Roboto Serif"/>
              <a:buChar char="•"/>
            </a:pPr>
            <a:r>
              <a:rPr b="0" i="0" lang="en-US" sz="2400" u="none" cap="none" strike="noStrike">
                <a:solidFill>
                  <a:srgbClr val="000000"/>
                </a:solidFill>
                <a:latin typeface="Roboto Serif"/>
                <a:ea typeface="Roboto Serif"/>
                <a:cs typeface="Roboto Serif"/>
                <a:sym typeface="Roboto Serif"/>
              </a:rPr>
              <a:t>Lees je onze visie op menswaardig opvangen vanuit regie</a:t>
            </a:r>
            <a:endParaRPr b="0" i="0" sz="2400" u="none" cap="none" strike="noStrike">
              <a:solidFill>
                <a:srgbClr val="000000"/>
              </a:solidFill>
              <a:latin typeface="Roboto Serif"/>
              <a:ea typeface="Roboto Serif"/>
              <a:cs typeface="Roboto Serif"/>
              <a:sym typeface="Roboto Serif"/>
            </a:endParaRPr>
          </a:p>
          <a:p>
            <a:pPr indent="-267972" lvl="1" marL="561345" marR="0" rtl="0" algn="l">
              <a:lnSpc>
                <a:spcPct val="140000"/>
              </a:lnSpc>
              <a:spcBef>
                <a:spcPts val="0"/>
              </a:spcBef>
              <a:spcAft>
                <a:spcPts val="0"/>
              </a:spcAft>
              <a:buClr>
                <a:srgbClr val="000000"/>
              </a:buClr>
              <a:buSzPts val="2400"/>
              <a:buFont typeface="Roboto Serif"/>
              <a:buChar char="•"/>
            </a:pPr>
            <a:r>
              <a:rPr b="0" i="0" lang="en-US" sz="2400" u="none" cap="none" strike="noStrike">
                <a:solidFill>
                  <a:srgbClr val="000000"/>
                </a:solidFill>
                <a:latin typeface="Roboto Serif"/>
                <a:ea typeface="Roboto Serif"/>
                <a:cs typeface="Roboto Serif"/>
                <a:sym typeface="Roboto Serif"/>
              </a:rPr>
              <a:t>En… welke stappen je zelf kan zetten!</a:t>
            </a:r>
            <a:endParaRPr b="0" i="0" sz="24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
        <p:nvSpPr>
          <p:cNvPr id="177" name="Google Shape;177;g3b09652797b_3_15"/>
          <p:cNvSpPr txBox="1"/>
          <p:nvPr/>
        </p:nvSpPr>
        <p:spPr>
          <a:xfrm>
            <a:off x="600640" y="365124"/>
            <a:ext cx="17547300" cy="1077300"/>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Clr>
                <a:srgbClr val="000000"/>
              </a:buClr>
              <a:buSzPts val="6999"/>
              <a:buFont typeface="Arial"/>
              <a:buNone/>
            </a:pPr>
            <a:r>
              <a:rPr b="0" i="0" lang="en-US" sz="6999" u="none" cap="none" strike="noStrike">
                <a:solidFill>
                  <a:srgbClr val="060F05"/>
                </a:solidFill>
                <a:latin typeface="Bebas Neue"/>
                <a:ea typeface="Bebas Neue"/>
                <a:cs typeface="Bebas Neue"/>
                <a:sym typeface="Bebas Neue"/>
              </a:rPr>
              <a:t>Wat is het leernetwerk?</a:t>
            </a:r>
            <a:endParaRPr b="0" i="0" sz="1400" u="none" cap="none" strike="noStrike">
              <a:solidFill>
                <a:srgbClr val="000000"/>
              </a:solidFill>
              <a:latin typeface="Arial"/>
              <a:ea typeface="Arial"/>
              <a:cs typeface="Arial"/>
              <a:sym typeface="Arial"/>
            </a:endParaRPr>
          </a:p>
        </p:txBody>
      </p:sp>
      <p:sp>
        <p:nvSpPr>
          <p:cNvPr id="178" name="Google Shape;178;g3b09652797b_3_15"/>
          <p:cNvSpPr txBox="1"/>
          <p:nvPr/>
        </p:nvSpPr>
        <p:spPr>
          <a:xfrm>
            <a:off x="11508675" y="9291950"/>
            <a:ext cx="6639000" cy="523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400"/>
              <a:buFont typeface="Arial"/>
              <a:buNone/>
            </a:pPr>
            <a:r>
              <a:rPr b="0" i="0" lang="en-US" sz="3400" u="none" cap="none" strike="noStrike">
                <a:solidFill>
                  <a:srgbClr val="E8E7D9"/>
                </a:solidFill>
                <a:latin typeface="Roboto Serif"/>
                <a:ea typeface="Roboto Serif"/>
                <a:cs typeface="Roboto Serif"/>
                <a:sym typeface="Roboto Serif"/>
              </a:rPr>
              <a:t>www.leernetwerkopvang.nl</a:t>
            </a:r>
            <a:endParaRPr b="0" i="0" sz="1200" u="none" cap="none" strike="noStrike">
              <a:solidFill>
                <a:srgbClr val="000000"/>
              </a:solidFill>
              <a:latin typeface="Roboto Serif"/>
              <a:ea typeface="Roboto Serif"/>
              <a:cs typeface="Roboto Serif"/>
              <a:sym typeface="Roboto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7D9"/>
        </a:solidFill>
      </p:bgPr>
    </p:bg>
    <p:spTree>
      <p:nvGrpSpPr>
        <p:cNvPr id="186" name="Shape 186"/>
        <p:cNvGrpSpPr/>
        <p:nvPr/>
      </p:nvGrpSpPr>
      <p:grpSpPr>
        <a:xfrm>
          <a:off x="0" y="0"/>
          <a:ext cx="0" cy="0"/>
          <a:chOff x="0" y="0"/>
          <a:chExt cx="0" cy="0"/>
        </a:xfrm>
      </p:grpSpPr>
      <p:sp>
        <p:nvSpPr>
          <p:cNvPr id="187" name="Google Shape;187;g3a933aa99fd_0_16"/>
          <p:cNvSpPr txBox="1"/>
          <p:nvPr/>
        </p:nvSpPr>
        <p:spPr>
          <a:xfrm>
            <a:off x="509100" y="1631800"/>
            <a:ext cx="17778900" cy="8804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600"/>
              <a:buFont typeface="Arial"/>
              <a:buNone/>
            </a:pPr>
            <a:r>
              <a:rPr b="1" i="0" lang="en-US" sz="2600" u="none" cap="none" strike="noStrike">
                <a:solidFill>
                  <a:srgbClr val="000000"/>
                </a:solidFill>
                <a:latin typeface="Roboto Serif"/>
                <a:ea typeface="Roboto Serif"/>
                <a:cs typeface="Roboto Serif"/>
                <a:sym typeface="Roboto Serif"/>
              </a:rPr>
              <a:t>Menswaardige opvangen</a:t>
            </a:r>
            <a:r>
              <a:rPr b="0" i="0" lang="en-US" sz="2600" u="none" cap="none" strike="noStrike">
                <a:solidFill>
                  <a:srgbClr val="000000"/>
                </a:solidFill>
                <a:latin typeface="Roboto Serif"/>
                <a:ea typeface="Roboto Serif"/>
                <a:cs typeface="Roboto Serif"/>
                <a:sym typeface="Roboto Serif"/>
              </a:rPr>
              <a:t> </a:t>
            </a:r>
            <a:r>
              <a:rPr b="0" i="0" lang="en-US" sz="2600" u="none" cap="none" strike="noStrike">
                <a:solidFill>
                  <a:srgbClr val="000000"/>
                </a:solidFill>
                <a:latin typeface="Roboto Serif"/>
                <a:ea typeface="Roboto Serif"/>
                <a:cs typeface="Roboto Serif"/>
                <a:sym typeface="Roboto Serif"/>
                <a:extLst>
                  <a:ext uri="http://customooxmlschemas.google.com/">
                    <go:slidesCustomData xmlns:go="http://customooxmlschemas.google.com/" textRoundtripDataId="0"/>
                  </a:ext>
                </a:extLst>
              </a:rPr>
              <a:t>betekent dat iedereen op een opvanglocatie, maar ook daarbuiten, wordt gezien, gekend en gelijkwaardig wordt behandeld. Ongeacht afkomst, achtergrond of status. Iedereen krijgt vanaf dag één de kans om volwaardig en gelijkwaardig mee te doen in de samenleving. </a:t>
            </a:r>
            <a:r>
              <a:rPr b="0" i="0" lang="en-US" sz="2600" u="none" cap="none" strike="noStrike">
                <a:solidFill>
                  <a:srgbClr val="000000"/>
                </a:solidFill>
                <a:latin typeface="Roboto Serif"/>
                <a:ea typeface="Roboto Serif"/>
                <a:cs typeface="Roboto Serif"/>
                <a:sym typeface="Roboto Serif"/>
              </a:rPr>
              <a:t> </a:t>
            </a:r>
            <a:endParaRPr b="0" i="0" sz="14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2600"/>
              <a:buFont typeface="Arial"/>
              <a:buNone/>
            </a:pPr>
            <a:r>
              <a:t/>
            </a:r>
            <a:endParaRPr b="0" i="0" sz="26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2600"/>
              <a:buFont typeface="Arial"/>
              <a:buNone/>
            </a:pPr>
            <a:r>
              <a:rPr lang="en-US" sz="2600">
                <a:latin typeface="Roboto Serif"/>
                <a:ea typeface="Roboto Serif"/>
                <a:cs typeface="Roboto Serif"/>
                <a:sym typeface="Roboto Serif"/>
              </a:rPr>
              <a:t>M</a:t>
            </a:r>
            <a:r>
              <a:rPr b="0" i="0" lang="en-US" sz="2600" u="none" cap="none" strike="noStrike">
                <a:solidFill>
                  <a:srgbClr val="000000"/>
                </a:solidFill>
                <a:latin typeface="Roboto Serif"/>
                <a:ea typeface="Roboto Serif"/>
                <a:cs typeface="Roboto Serif"/>
                <a:sym typeface="Roboto Serif"/>
              </a:rPr>
              <a:t>enswaardig opvangen rust op drie samenhangende pijlers:</a:t>
            </a:r>
            <a:endParaRPr b="0" i="0" sz="1400" u="none" cap="none" strike="noStrike">
              <a:solidFill>
                <a:srgbClr val="000000"/>
              </a:solidFill>
              <a:latin typeface="Roboto Serif"/>
              <a:ea typeface="Roboto Serif"/>
              <a:cs typeface="Roboto Serif"/>
              <a:sym typeface="Roboto Serif"/>
            </a:endParaRPr>
          </a:p>
          <a:p>
            <a:pPr indent="-266700" lvl="1" marL="558800" marR="0" rtl="0" algn="l">
              <a:lnSpc>
                <a:spcPct val="140000"/>
              </a:lnSpc>
              <a:spcBef>
                <a:spcPts val="0"/>
              </a:spcBef>
              <a:spcAft>
                <a:spcPts val="0"/>
              </a:spcAft>
              <a:buClr>
                <a:srgbClr val="000000"/>
              </a:buClr>
              <a:buSzPts val="2600"/>
              <a:buFont typeface="Roboto Serif"/>
              <a:buAutoNum type="arabicPeriod"/>
            </a:pPr>
            <a:r>
              <a:rPr b="0" i="0" lang="en-US" sz="2600" u="none" cap="none" strike="noStrike">
                <a:solidFill>
                  <a:srgbClr val="000000"/>
                </a:solidFill>
                <a:latin typeface="Roboto Serif"/>
                <a:ea typeface="Roboto Serif"/>
                <a:cs typeface="Roboto Serif"/>
                <a:sym typeface="Roboto Serif"/>
              </a:rPr>
              <a:t>Een veilige en stabiele basis</a:t>
            </a:r>
            <a:endParaRPr b="0" i="0" sz="1400" u="none" cap="none" strike="noStrike">
              <a:solidFill>
                <a:srgbClr val="000000"/>
              </a:solidFill>
              <a:latin typeface="Roboto Serif"/>
              <a:ea typeface="Roboto Serif"/>
              <a:cs typeface="Roboto Serif"/>
              <a:sym typeface="Roboto Serif"/>
            </a:endParaRPr>
          </a:p>
          <a:p>
            <a:pPr indent="-266700" lvl="1" marL="558800" marR="0" rtl="0" algn="l">
              <a:lnSpc>
                <a:spcPct val="140000"/>
              </a:lnSpc>
              <a:spcBef>
                <a:spcPts val="0"/>
              </a:spcBef>
              <a:spcAft>
                <a:spcPts val="0"/>
              </a:spcAft>
              <a:buClr>
                <a:srgbClr val="000000"/>
              </a:buClr>
              <a:buSzPts val="2600"/>
              <a:buFont typeface="Roboto Serif"/>
              <a:buAutoNum type="arabicPeriod"/>
            </a:pPr>
            <a:r>
              <a:rPr b="0" i="0" lang="en-US" sz="2600" u="none" cap="none" strike="noStrike">
                <a:solidFill>
                  <a:srgbClr val="000000"/>
                </a:solidFill>
                <a:latin typeface="Roboto Serif"/>
                <a:ea typeface="Roboto Serif"/>
                <a:cs typeface="Roboto Serif"/>
                <a:sym typeface="Roboto Serif"/>
              </a:rPr>
              <a:t>Een kansrijke start met binding met de samenleving</a:t>
            </a:r>
            <a:endParaRPr b="0" i="0" sz="1400" u="none" cap="none" strike="noStrike">
              <a:solidFill>
                <a:srgbClr val="000000"/>
              </a:solidFill>
              <a:latin typeface="Roboto Serif"/>
              <a:ea typeface="Roboto Serif"/>
              <a:cs typeface="Roboto Serif"/>
              <a:sym typeface="Roboto Serif"/>
            </a:endParaRPr>
          </a:p>
          <a:p>
            <a:pPr indent="-266700" lvl="1" marL="558800" marR="0" rtl="0" algn="l">
              <a:lnSpc>
                <a:spcPct val="140000"/>
              </a:lnSpc>
              <a:spcBef>
                <a:spcPts val="0"/>
              </a:spcBef>
              <a:spcAft>
                <a:spcPts val="0"/>
              </a:spcAft>
              <a:buClr>
                <a:srgbClr val="000000"/>
              </a:buClr>
              <a:buSzPts val="2600"/>
              <a:buFont typeface="Roboto Serif"/>
              <a:buAutoNum type="arabicPeriod"/>
            </a:pPr>
            <a:r>
              <a:rPr b="0" i="0" lang="en-US" sz="2600" u="none" cap="none" strike="noStrike">
                <a:solidFill>
                  <a:srgbClr val="000000"/>
                </a:solidFill>
                <a:latin typeface="Roboto Serif"/>
                <a:ea typeface="Roboto Serif"/>
                <a:cs typeface="Roboto Serif"/>
                <a:sym typeface="Roboto Serif"/>
              </a:rPr>
              <a:t>Toekomstbestendig en gericht op perspectief </a:t>
            </a:r>
            <a:endParaRPr b="0" i="0" sz="14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2600"/>
              <a:buFont typeface="Arial"/>
              <a:buNone/>
            </a:pPr>
            <a:r>
              <a:t/>
            </a:r>
            <a:endParaRPr b="0" i="0" sz="26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2600"/>
              <a:buFont typeface="Arial"/>
              <a:buNone/>
            </a:pPr>
            <a:r>
              <a:rPr b="1" i="0" lang="en-US" sz="2600" u="none" cap="none" strike="noStrike">
                <a:solidFill>
                  <a:srgbClr val="000000"/>
                </a:solidFill>
                <a:latin typeface="Roboto Serif"/>
                <a:ea typeface="Roboto Serif"/>
                <a:cs typeface="Roboto Serif"/>
                <a:sym typeface="Roboto Serif"/>
              </a:rPr>
              <a:t>Eigen regie</a:t>
            </a:r>
            <a:endParaRPr b="1" i="0" sz="14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2600"/>
              <a:buFont typeface="Arial"/>
              <a:buNone/>
            </a:pPr>
            <a:r>
              <a:rPr b="0" i="0" lang="en-US" sz="2600" u="none" cap="none" strike="noStrike">
                <a:solidFill>
                  <a:srgbClr val="000000"/>
                </a:solidFill>
                <a:latin typeface="Roboto Serif"/>
                <a:ea typeface="Roboto Serif"/>
                <a:cs typeface="Roboto Serif"/>
                <a:sym typeface="Roboto Serif"/>
              </a:rPr>
              <a:t>Opvang onder gemeentelijke regie houdt in dat de gemeente verantwoordelijkheid neemt voor de ontwikkeling, organisatie en kwaliteit van de opvang. Dat betekent dat zij het ecosysteem als geheel laat functioneren: van de inrichting van locaties, samenwerking met partners en het waarborgen van kwaliteit van een veilige, waardige en duurzame opvang. Het betekent ook dat er met partners afspraken gemaakt worden over waar regie begint en eindigt.</a:t>
            </a:r>
            <a:endParaRPr b="0" i="0" sz="14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2600"/>
              <a:buFont typeface="Arial"/>
              <a:buNone/>
            </a:pPr>
            <a:r>
              <a:t/>
            </a:r>
            <a:endParaRPr b="0" i="0" sz="2600" u="none" cap="none" strike="noStrike">
              <a:solidFill>
                <a:srgbClr val="000000"/>
              </a:solidFill>
              <a:latin typeface="Roboto Serif"/>
              <a:ea typeface="Roboto Serif"/>
              <a:cs typeface="Roboto Serif"/>
              <a:sym typeface="Roboto Serif"/>
            </a:endParaRPr>
          </a:p>
        </p:txBody>
      </p:sp>
      <p:sp>
        <p:nvSpPr>
          <p:cNvPr id="188" name="Google Shape;188;g3a933aa99fd_0_16"/>
          <p:cNvSpPr txBox="1"/>
          <p:nvPr/>
        </p:nvSpPr>
        <p:spPr>
          <a:xfrm>
            <a:off x="-236175" y="233950"/>
            <a:ext cx="17112600" cy="10776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Clr>
                <a:srgbClr val="000000"/>
              </a:buClr>
              <a:buSzPts val="7000"/>
              <a:buFont typeface="Arial"/>
              <a:buNone/>
            </a:pPr>
            <a:r>
              <a:rPr b="0" i="0" lang="en-US" sz="7000" u="none" cap="none" strike="noStrike">
                <a:solidFill>
                  <a:srgbClr val="060F05"/>
                </a:solidFill>
                <a:latin typeface="Bebas Neue"/>
                <a:ea typeface="Bebas Neue"/>
                <a:cs typeface="Bebas Neue"/>
                <a:sym typeface="Bebas Neue"/>
              </a:rPr>
              <a:t>Wat is menswaardig opvangen in gemeentelijke regie?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7D9"/>
        </a:solidFill>
      </p:bgPr>
    </p:bg>
    <p:spTree>
      <p:nvGrpSpPr>
        <p:cNvPr id="196" name="Shape 196"/>
        <p:cNvGrpSpPr/>
        <p:nvPr/>
      </p:nvGrpSpPr>
      <p:grpSpPr>
        <a:xfrm>
          <a:off x="0" y="0"/>
          <a:ext cx="0" cy="0"/>
          <a:chOff x="0" y="0"/>
          <a:chExt cx="0" cy="0"/>
        </a:xfrm>
      </p:grpSpPr>
      <p:sp>
        <p:nvSpPr>
          <p:cNvPr id="197" name="Google Shape;197;g3a933aa99fd_0_6"/>
          <p:cNvSpPr txBox="1"/>
          <p:nvPr/>
        </p:nvSpPr>
        <p:spPr>
          <a:xfrm>
            <a:off x="600640" y="1974139"/>
            <a:ext cx="17319000" cy="867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200"/>
              <a:buFont typeface="Arial"/>
              <a:buNone/>
            </a:pPr>
            <a:r>
              <a:rPr b="1" i="0" lang="en-US" sz="3200" u="none" cap="none" strike="noStrike">
                <a:solidFill>
                  <a:srgbClr val="000000"/>
                </a:solidFill>
                <a:latin typeface="Roboto Serif"/>
                <a:ea typeface="Roboto Serif"/>
                <a:cs typeface="Roboto Serif"/>
                <a:sym typeface="Roboto Serif"/>
              </a:rPr>
              <a:t>Visie</a:t>
            </a:r>
            <a:endParaRPr b="1" i="0" sz="3200" u="none" cap="none" strike="noStrike">
              <a:solidFill>
                <a:srgbClr val="000000"/>
              </a:solidFill>
              <a:latin typeface="Roboto Serif"/>
              <a:ea typeface="Roboto Serif"/>
              <a:cs typeface="Roboto Serif"/>
              <a:sym typeface="Roboto Serif"/>
            </a:endParaRPr>
          </a:p>
          <a:p>
            <a:pPr indent="-660400" lvl="0" marL="914400" marR="0" rtl="0" algn="l">
              <a:lnSpc>
                <a:spcPct val="140000"/>
              </a:lnSpc>
              <a:spcBef>
                <a:spcPts val="0"/>
              </a:spcBef>
              <a:spcAft>
                <a:spcPts val="0"/>
              </a:spcAft>
              <a:buClr>
                <a:srgbClr val="000000"/>
              </a:buClr>
              <a:buSzPts val="3200"/>
              <a:buFont typeface="Roboto Serif"/>
              <a:buAutoNum type="arabicPeriod"/>
            </a:pPr>
            <a:r>
              <a:rPr b="0" i="0" lang="en-US" sz="3200" u="none" cap="none" strike="noStrike">
                <a:solidFill>
                  <a:srgbClr val="000000"/>
                </a:solidFill>
                <a:latin typeface="Roboto Serif"/>
                <a:ea typeface="Roboto Serif"/>
                <a:cs typeface="Roboto Serif"/>
                <a:sym typeface="Roboto Serif"/>
              </a:rPr>
              <a:t>Wat is menswaardige opvangen vanuit gemeentelijke regie? </a:t>
            </a:r>
            <a:endParaRPr b="0" i="0" sz="3200" u="none" cap="none" strike="noStrike">
              <a:solidFill>
                <a:srgbClr val="000000"/>
              </a:solidFill>
              <a:latin typeface="Roboto Serif"/>
              <a:ea typeface="Roboto Serif"/>
              <a:cs typeface="Roboto Serif"/>
              <a:sym typeface="Roboto Serif"/>
            </a:endParaRPr>
          </a:p>
          <a:p>
            <a:pPr indent="-660400" lvl="0" marL="914400" marR="0" rtl="0" algn="l">
              <a:lnSpc>
                <a:spcPct val="140000"/>
              </a:lnSpc>
              <a:spcBef>
                <a:spcPts val="0"/>
              </a:spcBef>
              <a:spcAft>
                <a:spcPts val="0"/>
              </a:spcAft>
              <a:buClr>
                <a:srgbClr val="000000"/>
              </a:buClr>
              <a:buSzPts val="3200"/>
              <a:buFont typeface="Roboto Serif"/>
              <a:buAutoNum type="arabicPeriod"/>
            </a:pPr>
            <a:r>
              <a:rPr b="0" i="0" lang="en-US" sz="3200" u="none" cap="none" strike="noStrike">
                <a:solidFill>
                  <a:srgbClr val="000000"/>
                </a:solidFill>
                <a:latin typeface="Roboto Serif"/>
                <a:ea typeface="Roboto Serif"/>
                <a:cs typeface="Roboto Serif"/>
                <a:sym typeface="Roboto Serif"/>
              </a:rPr>
              <a:t>Waarom kies je daarvoor?</a:t>
            </a:r>
            <a:endParaRPr b="0" i="0" sz="3200" u="none" cap="none" strike="noStrike">
              <a:solidFill>
                <a:srgbClr val="000000"/>
              </a:solidFill>
              <a:latin typeface="Roboto Serif"/>
              <a:ea typeface="Roboto Serif"/>
              <a:cs typeface="Roboto Serif"/>
              <a:sym typeface="Roboto Serif"/>
            </a:endParaRPr>
          </a:p>
          <a:p>
            <a:pPr indent="-660400" lvl="0" marL="914400" marR="0" rtl="0" algn="l">
              <a:lnSpc>
                <a:spcPct val="140000"/>
              </a:lnSpc>
              <a:spcBef>
                <a:spcPts val="0"/>
              </a:spcBef>
              <a:spcAft>
                <a:spcPts val="0"/>
              </a:spcAft>
              <a:buClr>
                <a:srgbClr val="000000"/>
              </a:buClr>
              <a:buSzPts val="3200"/>
              <a:buFont typeface="Roboto Serif"/>
              <a:buAutoNum type="arabicPeriod"/>
            </a:pPr>
            <a:r>
              <a:rPr b="0" i="0" lang="en-US" sz="3200" u="none" cap="none" strike="noStrike">
                <a:solidFill>
                  <a:srgbClr val="000000"/>
                </a:solidFill>
                <a:latin typeface="Roboto Serif"/>
                <a:ea typeface="Roboto Serif"/>
                <a:cs typeface="Roboto Serif"/>
                <a:sym typeface="Roboto Serif"/>
              </a:rPr>
              <a:t>Hoe ziet zo’n opvang eruit? </a:t>
            </a:r>
            <a:endParaRPr b="0" i="0" sz="3200" u="none" cap="none" strike="noStrike">
              <a:solidFill>
                <a:srgbClr val="000000"/>
              </a:solidFill>
              <a:latin typeface="Roboto Serif"/>
              <a:ea typeface="Roboto Serif"/>
              <a:cs typeface="Roboto Serif"/>
              <a:sym typeface="Roboto Serif"/>
            </a:endParaRPr>
          </a:p>
          <a:p>
            <a:pPr indent="0" lvl="0" marL="914400" marR="0" rtl="0" algn="l">
              <a:lnSpc>
                <a:spcPct val="140000"/>
              </a:lnSpc>
              <a:spcBef>
                <a:spcPts val="0"/>
              </a:spcBef>
              <a:spcAft>
                <a:spcPts val="0"/>
              </a:spcAft>
              <a:buClr>
                <a:srgbClr val="000000"/>
              </a:buClr>
              <a:buSzPts val="3200"/>
              <a:buFont typeface="Arial"/>
              <a:buNone/>
            </a:pPr>
            <a:r>
              <a:t/>
            </a:r>
            <a:endParaRPr b="0" i="0" sz="32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3200"/>
              <a:buFont typeface="Arial"/>
              <a:buNone/>
            </a:pPr>
            <a:r>
              <a:rPr b="1" i="0" lang="en-US" sz="3200" u="none" cap="none" strike="noStrike">
                <a:solidFill>
                  <a:srgbClr val="000000"/>
                </a:solidFill>
                <a:latin typeface="Roboto Serif"/>
                <a:ea typeface="Roboto Serif"/>
                <a:cs typeface="Roboto Serif"/>
                <a:sym typeface="Roboto Serif"/>
              </a:rPr>
              <a:t>Fases</a:t>
            </a:r>
            <a:endParaRPr b="1" i="0" sz="32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3200"/>
              <a:buFont typeface="Arial"/>
              <a:buNone/>
            </a:pPr>
            <a:r>
              <a:rPr b="1" i="0" lang="en-US" sz="3200" u="none" cap="none" strike="noStrike">
                <a:solidFill>
                  <a:srgbClr val="000000"/>
                </a:solidFill>
                <a:latin typeface="Roboto Serif"/>
                <a:ea typeface="Roboto Serif"/>
                <a:cs typeface="Roboto Serif"/>
                <a:sym typeface="Roboto Serif"/>
                <a:extLst>
                  <a:ext uri="http://customooxmlschemas.google.com/">
                    <go:slidesCustomData xmlns:go="http://customooxmlschemas.google.com/" textRoundtripDataId="1"/>
                  </a:ext>
                </a:extLst>
              </a:rPr>
              <a:t>0 - </a:t>
            </a:r>
            <a:r>
              <a:rPr b="0" i="0" lang="en-US" sz="3200" u="none" cap="none" strike="noStrike">
                <a:solidFill>
                  <a:srgbClr val="000000"/>
                </a:solidFill>
                <a:latin typeface="Roboto Serif"/>
                <a:ea typeface="Roboto Serif"/>
                <a:cs typeface="Roboto Serif"/>
                <a:sym typeface="Roboto Serif"/>
              </a:rPr>
              <a:t>startnota, contractering &amp; business case</a:t>
            </a:r>
            <a:endParaRPr b="0" i="0" sz="32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3200"/>
              <a:buFont typeface="Arial"/>
              <a:buNone/>
            </a:pPr>
            <a:r>
              <a:rPr b="1" i="0" lang="en-US" sz="3200" u="none" cap="none" strike="noStrike">
                <a:solidFill>
                  <a:srgbClr val="000000"/>
                </a:solidFill>
                <a:latin typeface="Roboto Serif"/>
                <a:ea typeface="Roboto Serif"/>
                <a:cs typeface="Roboto Serif"/>
                <a:sym typeface="Roboto Serif"/>
              </a:rPr>
              <a:t>1 - </a:t>
            </a:r>
            <a:r>
              <a:rPr b="0" i="0" lang="en-US" sz="3200" u="none" cap="none" strike="noStrike">
                <a:solidFill>
                  <a:srgbClr val="000000"/>
                </a:solidFill>
                <a:latin typeface="Roboto Serif"/>
                <a:ea typeface="Roboto Serif"/>
                <a:cs typeface="Roboto Serif"/>
                <a:sym typeface="Roboto Serif"/>
              </a:rPr>
              <a:t>opstarten: personeel, locatie &amp; partners </a:t>
            </a:r>
            <a:endParaRPr b="0" i="0" sz="32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3200"/>
              <a:buFont typeface="Arial"/>
              <a:buNone/>
            </a:pPr>
            <a:r>
              <a:rPr b="1" i="0" lang="en-US" sz="3200" u="none" cap="none" strike="noStrike">
                <a:solidFill>
                  <a:srgbClr val="000000"/>
                </a:solidFill>
                <a:latin typeface="Roboto Serif"/>
                <a:ea typeface="Roboto Serif"/>
                <a:cs typeface="Roboto Serif"/>
                <a:sym typeface="Roboto Serif"/>
              </a:rPr>
              <a:t>2 - </a:t>
            </a:r>
            <a:r>
              <a:rPr b="0" i="0" lang="en-US" sz="3200" u="none" cap="none" strike="noStrike">
                <a:solidFill>
                  <a:srgbClr val="000000"/>
                </a:solidFill>
                <a:latin typeface="Roboto Serif"/>
                <a:ea typeface="Roboto Serif"/>
                <a:cs typeface="Roboto Serif"/>
                <a:sym typeface="Roboto Serif"/>
              </a:rPr>
              <a:t>uitvoering: van instroom tot uitstroom </a:t>
            </a:r>
            <a:endParaRPr b="0" i="0" sz="32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3200"/>
              <a:buFont typeface="Arial"/>
              <a:buNone/>
            </a:pPr>
            <a:r>
              <a:rPr b="1" i="0" lang="en-US" sz="3200" u="none" cap="none" strike="noStrike">
                <a:solidFill>
                  <a:srgbClr val="000000"/>
                </a:solidFill>
                <a:latin typeface="Roboto Serif"/>
                <a:ea typeface="Roboto Serif"/>
                <a:cs typeface="Roboto Serif"/>
                <a:sym typeface="Roboto Serif"/>
              </a:rPr>
              <a:t>3 - </a:t>
            </a:r>
            <a:r>
              <a:rPr b="0" i="0" lang="en-US" sz="3200" u="none" cap="none" strike="noStrike">
                <a:solidFill>
                  <a:srgbClr val="000000"/>
                </a:solidFill>
                <a:latin typeface="Roboto Serif"/>
                <a:ea typeface="Roboto Serif"/>
                <a:cs typeface="Roboto Serif"/>
                <a:sym typeface="Roboto Serif"/>
              </a:rPr>
              <a:t>monitoring &amp; bijsturing </a:t>
            </a:r>
            <a:endParaRPr b="0" i="0" sz="32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3200"/>
              <a:buFont typeface="Arial"/>
              <a:buNone/>
            </a:pPr>
            <a:r>
              <a:t/>
            </a:r>
            <a:endParaRPr b="0" i="0" sz="32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2200"/>
              <a:buFont typeface="Arial"/>
              <a:buNone/>
            </a:pPr>
            <a:r>
              <a:rPr b="0" i="1" lang="en-US" sz="2200" u="none" cap="none" strike="noStrike">
                <a:solidFill>
                  <a:srgbClr val="000000"/>
                </a:solidFill>
                <a:latin typeface="Roboto Serif"/>
                <a:ea typeface="Roboto Serif"/>
                <a:cs typeface="Roboto Serif"/>
                <a:sym typeface="Roboto Serif"/>
              </a:rPr>
              <a:t>*De fases volgen elkaar niet strikt op, in de praktijk overlappen en kruisen ze elkaar regelmatig. </a:t>
            </a:r>
            <a:endParaRPr b="0" i="1" sz="22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4000"/>
              <a:buFont typeface="Arial"/>
              <a:buNone/>
            </a:pPr>
            <a:r>
              <a:t/>
            </a:r>
            <a:endParaRPr b="1" i="0" sz="4000" u="none" cap="none" strike="noStrike">
              <a:solidFill>
                <a:srgbClr val="000000"/>
              </a:solidFill>
              <a:latin typeface="Roboto Serif"/>
              <a:ea typeface="Roboto Serif"/>
              <a:cs typeface="Roboto Serif"/>
              <a:sym typeface="Roboto Serif"/>
            </a:endParaRPr>
          </a:p>
        </p:txBody>
      </p:sp>
      <p:sp>
        <p:nvSpPr>
          <p:cNvPr id="198" name="Google Shape;198;g3a933aa99fd_0_6"/>
          <p:cNvSpPr txBox="1"/>
          <p:nvPr/>
        </p:nvSpPr>
        <p:spPr>
          <a:xfrm>
            <a:off x="600643" y="643800"/>
            <a:ext cx="17547600" cy="1077600"/>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Clr>
                <a:srgbClr val="000000"/>
              </a:buClr>
              <a:buSzPts val="7000"/>
              <a:buFont typeface="Arial"/>
              <a:buNone/>
            </a:pPr>
            <a:r>
              <a:rPr b="0" i="0" lang="en-US" sz="7000" u="none" cap="none" strike="noStrike">
                <a:solidFill>
                  <a:srgbClr val="060F05"/>
                </a:solidFill>
                <a:latin typeface="Bebas Neue"/>
                <a:ea typeface="Bebas Neue"/>
                <a:cs typeface="Bebas Neue"/>
                <a:sym typeface="Bebas Neue"/>
              </a:rPr>
              <a:t>Hoe is het stappenplan opgebouwd?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7D9"/>
        </a:solidFill>
      </p:bgPr>
    </p:bg>
    <p:spTree>
      <p:nvGrpSpPr>
        <p:cNvPr id="206" name="Shape 206"/>
        <p:cNvGrpSpPr/>
        <p:nvPr/>
      </p:nvGrpSpPr>
      <p:grpSpPr>
        <a:xfrm>
          <a:off x="0" y="0"/>
          <a:ext cx="0" cy="0"/>
          <a:chOff x="0" y="0"/>
          <a:chExt cx="0" cy="0"/>
        </a:xfrm>
      </p:grpSpPr>
      <p:sp>
        <p:nvSpPr>
          <p:cNvPr id="207" name="Google Shape;207;g3b0a4f77ac5_1_0"/>
          <p:cNvSpPr/>
          <p:nvPr/>
        </p:nvSpPr>
        <p:spPr>
          <a:xfrm>
            <a:off x="286223" y="2559765"/>
            <a:ext cx="3301402" cy="3301402"/>
          </a:xfrm>
          <a:custGeom>
            <a:rect b="b" l="l" r="r" t="t"/>
            <a:pathLst>
              <a:path extrusionOk="0" h="3301402" w="3301402">
                <a:moveTo>
                  <a:pt x="0" y="0"/>
                </a:moveTo>
                <a:lnTo>
                  <a:pt x="3301402" y="0"/>
                </a:lnTo>
                <a:lnTo>
                  <a:pt x="3301402" y="3301402"/>
                </a:lnTo>
                <a:lnTo>
                  <a:pt x="0" y="3301402"/>
                </a:lnTo>
                <a:lnTo>
                  <a:pt x="0" y="0"/>
                </a:lnTo>
                <a:close/>
              </a:path>
            </a:pathLst>
          </a:custGeom>
          <a:blipFill rotWithShape="1">
            <a:blip r:embed="rId3">
              <a:alphaModFix/>
            </a:blip>
            <a:stretch>
              <a:fillRect b="0" l="0" r="0" t="0"/>
            </a:stretch>
          </a:blipFill>
          <a:ln>
            <a:noFill/>
          </a:ln>
        </p:spPr>
      </p:sp>
      <p:sp>
        <p:nvSpPr>
          <p:cNvPr id="208" name="Google Shape;208;g3b0a4f77ac5_1_0"/>
          <p:cNvSpPr txBox="1"/>
          <p:nvPr/>
        </p:nvSpPr>
        <p:spPr>
          <a:xfrm>
            <a:off x="597228" y="771748"/>
            <a:ext cx="15596400" cy="861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599"/>
              <a:buFont typeface="Arial"/>
              <a:buNone/>
            </a:pPr>
            <a:r>
              <a:rPr b="0" i="0" lang="en-US" sz="5599" u="none" cap="none" strike="noStrike">
                <a:solidFill>
                  <a:srgbClr val="060F05"/>
                </a:solidFill>
                <a:latin typeface="Bebas Neue"/>
                <a:ea typeface="Bebas Neue"/>
                <a:cs typeface="Bebas Neue"/>
                <a:sym typeface="Bebas Neue"/>
              </a:rPr>
              <a:t>Waarom menswaardig opvangen vanuit gemeentelijke regie?</a:t>
            </a:r>
            <a:endParaRPr b="0" i="0" sz="1400" u="none" cap="none" strike="noStrike">
              <a:solidFill>
                <a:srgbClr val="000000"/>
              </a:solidFill>
              <a:latin typeface="Arial"/>
              <a:ea typeface="Arial"/>
              <a:cs typeface="Arial"/>
              <a:sym typeface="Arial"/>
            </a:endParaRPr>
          </a:p>
        </p:txBody>
      </p:sp>
      <p:sp>
        <p:nvSpPr>
          <p:cNvPr id="209" name="Google Shape;209;g3b0a4f77ac5_1_0"/>
          <p:cNvSpPr/>
          <p:nvPr/>
        </p:nvSpPr>
        <p:spPr>
          <a:xfrm>
            <a:off x="3886658" y="2559765"/>
            <a:ext cx="3301402" cy="3301402"/>
          </a:xfrm>
          <a:custGeom>
            <a:rect b="b" l="l" r="r" t="t"/>
            <a:pathLst>
              <a:path extrusionOk="0" h="3301402" w="3301402">
                <a:moveTo>
                  <a:pt x="0" y="0"/>
                </a:moveTo>
                <a:lnTo>
                  <a:pt x="3301402" y="0"/>
                </a:lnTo>
                <a:lnTo>
                  <a:pt x="3301402" y="3301402"/>
                </a:lnTo>
                <a:lnTo>
                  <a:pt x="0" y="3301402"/>
                </a:lnTo>
                <a:lnTo>
                  <a:pt x="0" y="0"/>
                </a:lnTo>
                <a:close/>
              </a:path>
            </a:pathLst>
          </a:custGeom>
          <a:blipFill rotWithShape="1">
            <a:blip r:embed="rId4">
              <a:alphaModFix/>
            </a:blip>
            <a:stretch>
              <a:fillRect b="0" l="0" r="0" t="0"/>
            </a:stretch>
          </a:blipFill>
          <a:ln>
            <a:noFill/>
          </a:ln>
        </p:spPr>
      </p:sp>
      <p:sp>
        <p:nvSpPr>
          <p:cNvPr id="210" name="Google Shape;210;g3b0a4f77ac5_1_0"/>
          <p:cNvSpPr/>
          <p:nvPr/>
        </p:nvSpPr>
        <p:spPr>
          <a:xfrm>
            <a:off x="7492860" y="2559765"/>
            <a:ext cx="3301402" cy="3301402"/>
          </a:xfrm>
          <a:custGeom>
            <a:rect b="b" l="l" r="r" t="t"/>
            <a:pathLst>
              <a:path extrusionOk="0" h="3301402" w="3301402">
                <a:moveTo>
                  <a:pt x="0" y="0"/>
                </a:moveTo>
                <a:lnTo>
                  <a:pt x="3301402" y="0"/>
                </a:lnTo>
                <a:lnTo>
                  <a:pt x="3301402" y="3301402"/>
                </a:lnTo>
                <a:lnTo>
                  <a:pt x="0" y="3301402"/>
                </a:lnTo>
                <a:lnTo>
                  <a:pt x="0" y="0"/>
                </a:lnTo>
                <a:close/>
              </a:path>
            </a:pathLst>
          </a:custGeom>
          <a:blipFill rotWithShape="1">
            <a:blip r:embed="rId3">
              <a:alphaModFix/>
            </a:blip>
            <a:stretch>
              <a:fillRect b="0" l="0" r="0" t="0"/>
            </a:stretch>
          </a:blipFill>
          <a:ln>
            <a:noFill/>
          </a:ln>
        </p:spPr>
      </p:sp>
      <p:sp>
        <p:nvSpPr>
          <p:cNvPr id="211" name="Google Shape;211;g3b0a4f77ac5_1_0"/>
          <p:cNvSpPr/>
          <p:nvPr/>
        </p:nvSpPr>
        <p:spPr>
          <a:xfrm>
            <a:off x="11101610" y="2401160"/>
            <a:ext cx="3301402" cy="3301402"/>
          </a:xfrm>
          <a:custGeom>
            <a:rect b="b" l="l" r="r" t="t"/>
            <a:pathLst>
              <a:path extrusionOk="0" h="3301402" w="3301402">
                <a:moveTo>
                  <a:pt x="0" y="0"/>
                </a:moveTo>
                <a:lnTo>
                  <a:pt x="3301402" y="0"/>
                </a:lnTo>
                <a:lnTo>
                  <a:pt x="3301402" y="3301402"/>
                </a:lnTo>
                <a:lnTo>
                  <a:pt x="0" y="3301402"/>
                </a:lnTo>
                <a:lnTo>
                  <a:pt x="0" y="0"/>
                </a:lnTo>
                <a:close/>
              </a:path>
            </a:pathLst>
          </a:custGeom>
          <a:blipFill rotWithShape="1">
            <a:blip r:embed="rId4">
              <a:alphaModFix/>
            </a:blip>
            <a:stretch>
              <a:fillRect b="0" l="0" r="0" t="0"/>
            </a:stretch>
          </a:blipFill>
          <a:ln>
            <a:noFill/>
          </a:ln>
        </p:spPr>
      </p:sp>
      <p:sp>
        <p:nvSpPr>
          <p:cNvPr id="212" name="Google Shape;212;g3b0a4f77ac5_1_0"/>
          <p:cNvSpPr/>
          <p:nvPr/>
        </p:nvSpPr>
        <p:spPr>
          <a:xfrm>
            <a:off x="14710360" y="2401160"/>
            <a:ext cx="3301402" cy="3301402"/>
          </a:xfrm>
          <a:custGeom>
            <a:rect b="b" l="l" r="r" t="t"/>
            <a:pathLst>
              <a:path extrusionOk="0" h="3301402" w="3301402">
                <a:moveTo>
                  <a:pt x="0" y="0"/>
                </a:moveTo>
                <a:lnTo>
                  <a:pt x="3301402" y="0"/>
                </a:lnTo>
                <a:lnTo>
                  <a:pt x="3301402" y="3301402"/>
                </a:lnTo>
                <a:lnTo>
                  <a:pt x="0" y="3301402"/>
                </a:lnTo>
                <a:lnTo>
                  <a:pt x="0" y="0"/>
                </a:lnTo>
                <a:close/>
              </a:path>
            </a:pathLst>
          </a:custGeom>
          <a:blipFill rotWithShape="1">
            <a:blip r:embed="rId3">
              <a:alphaModFix/>
            </a:blip>
            <a:stretch>
              <a:fillRect b="0" l="0" r="0" t="0"/>
            </a:stretch>
          </a:blipFill>
          <a:ln>
            <a:noFill/>
          </a:ln>
        </p:spPr>
      </p:sp>
      <p:sp>
        <p:nvSpPr>
          <p:cNvPr id="213" name="Google Shape;213;g3b0a4f77ac5_1_0"/>
          <p:cNvSpPr txBox="1"/>
          <p:nvPr/>
        </p:nvSpPr>
        <p:spPr>
          <a:xfrm>
            <a:off x="286223" y="6250804"/>
            <a:ext cx="3301500" cy="29544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Clr>
                <a:srgbClr val="000000"/>
              </a:buClr>
              <a:buSzPts val="2399"/>
              <a:buFont typeface="Arial"/>
              <a:buNone/>
            </a:pPr>
            <a:r>
              <a:rPr b="0" i="0" lang="en-US" sz="2399" u="none" cap="none" strike="noStrike">
                <a:solidFill>
                  <a:srgbClr val="060F05"/>
                </a:solidFill>
                <a:latin typeface="Roboto Serif"/>
                <a:ea typeface="Roboto Serif"/>
                <a:cs typeface="Roboto Serif"/>
                <a:sym typeface="Roboto Serif"/>
              </a:rPr>
              <a:t>Gemeenten hebben grip en inspraak over locatie, uitvoering, personeel en leefomgeving.</a:t>
            </a:r>
            <a:endParaRPr b="0" i="0" sz="1400" u="none" cap="none" strike="noStrike">
              <a:solidFill>
                <a:srgbClr val="000000"/>
              </a:solidFill>
              <a:latin typeface="Roboto Serif"/>
              <a:ea typeface="Roboto Serif"/>
              <a:cs typeface="Roboto Serif"/>
              <a:sym typeface="Roboto Serif"/>
            </a:endParaRPr>
          </a:p>
          <a:p>
            <a:pPr indent="0" lvl="0" marL="0" marR="0" rtl="0" algn="ctr">
              <a:lnSpc>
                <a:spcPct val="140016"/>
              </a:lnSpc>
              <a:spcBef>
                <a:spcPts val="0"/>
              </a:spcBef>
              <a:spcAft>
                <a:spcPts val="0"/>
              </a:spcAft>
              <a:buClr>
                <a:srgbClr val="000000"/>
              </a:buClr>
              <a:buSzPts val="2399"/>
              <a:buFont typeface="Arial"/>
              <a:buNone/>
            </a:pPr>
            <a:r>
              <a:t/>
            </a:r>
            <a:endParaRPr b="0" i="0" sz="2399" u="none" cap="none" strike="noStrike">
              <a:solidFill>
                <a:srgbClr val="060F05"/>
              </a:solidFill>
              <a:latin typeface="Arial"/>
              <a:ea typeface="Arial"/>
              <a:cs typeface="Arial"/>
              <a:sym typeface="Arial"/>
            </a:endParaRPr>
          </a:p>
        </p:txBody>
      </p:sp>
      <p:sp>
        <p:nvSpPr>
          <p:cNvPr id="214" name="Google Shape;214;g3b0a4f77ac5_1_0"/>
          <p:cNvSpPr txBox="1"/>
          <p:nvPr/>
        </p:nvSpPr>
        <p:spPr>
          <a:xfrm>
            <a:off x="286223" y="3436679"/>
            <a:ext cx="3301500" cy="155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200"/>
              <a:buFont typeface="Arial"/>
              <a:buNone/>
            </a:pPr>
            <a:r>
              <a:rPr b="0" i="0" lang="en-US" sz="4200" u="none" cap="none" strike="noStrike">
                <a:solidFill>
                  <a:srgbClr val="060F05"/>
                </a:solidFill>
                <a:latin typeface="Bebas Neue"/>
                <a:ea typeface="Bebas Neue"/>
                <a:cs typeface="Bebas Neue"/>
                <a:sym typeface="Bebas Neue"/>
              </a:rPr>
              <a:t>lokaal</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4200"/>
              <a:buFont typeface="Arial"/>
              <a:buNone/>
            </a:pPr>
            <a:r>
              <a:rPr b="0" i="0" lang="en-US" sz="4200" u="none" cap="none" strike="noStrike">
                <a:solidFill>
                  <a:srgbClr val="060F05"/>
                </a:solidFill>
                <a:latin typeface="Bebas Neue"/>
                <a:ea typeface="Bebas Neue"/>
                <a:cs typeface="Bebas Neue"/>
                <a:sym typeface="Bebas Neue"/>
              </a:rPr>
              <a:t>Eigenaarschap</a:t>
            </a:r>
            <a:endParaRPr b="0" i="0" sz="1400" u="none" cap="none" strike="noStrike">
              <a:solidFill>
                <a:srgbClr val="000000"/>
              </a:solidFill>
              <a:latin typeface="Arial"/>
              <a:ea typeface="Arial"/>
              <a:cs typeface="Arial"/>
              <a:sym typeface="Arial"/>
            </a:endParaRPr>
          </a:p>
        </p:txBody>
      </p:sp>
      <p:sp>
        <p:nvSpPr>
          <p:cNvPr id="215" name="Google Shape;215;g3b0a4f77ac5_1_0"/>
          <p:cNvSpPr txBox="1"/>
          <p:nvPr/>
        </p:nvSpPr>
        <p:spPr>
          <a:xfrm>
            <a:off x="4617973" y="3436679"/>
            <a:ext cx="1838700" cy="155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200"/>
              <a:buFont typeface="Arial"/>
              <a:buNone/>
            </a:pPr>
            <a:r>
              <a:rPr b="0" i="0" lang="en-US" sz="4200" u="none" cap="none" strike="noStrike">
                <a:solidFill>
                  <a:srgbClr val="060F05"/>
                </a:solidFill>
                <a:latin typeface="Bebas Neue"/>
                <a:ea typeface="Bebas Neue"/>
                <a:cs typeface="Bebas Neue"/>
                <a:sym typeface="Bebas Neue"/>
              </a:rPr>
              <a:t>Integraal </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4200"/>
              <a:buFont typeface="Arial"/>
              <a:buNone/>
            </a:pPr>
            <a:r>
              <a:rPr b="0" i="0" lang="en-US" sz="4200" u="none" cap="none" strike="noStrike">
                <a:solidFill>
                  <a:srgbClr val="060F05"/>
                </a:solidFill>
                <a:latin typeface="Bebas Neue"/>
                <a:ea typeface="Bebas Neue"/>
                <a:cs typeface="Bebas Neue"/>
                <a:sym typeface="Bebas Neue"/>
              </a:rPr>
              <a:t>beleid</a:t>
            </a:r>
            <a:endParaRPr b="0" i="0" sz="1400" u="none" cap="none" strike="noStrike">
              <a:solidFill>
                <a:srgbClr val="000000"/>
              </a:solidFill>
              <a:latin typeface="Arial"/>
              <a:ea typeface="Arial"/>
              <a:cs typeface="Arial"/>
              <a:sym typeface="Arial"/>
            </a:endParaRPr>
          </a:p>
        </p:txBody>
      </p:sp>
      <p:sp>
        <p:nvSpPr>
          <p:cNvPr id="216" name="Google Shape;216;g3b0a4f77ac5_1_0"/>
          <p:cNvSpPr txBox="1"/>
          <p:nvPr/>
        </p:nvSpPr>
        <p:spPr>
          <a:xfrm>
            <a:off x="8140617" y="3436679"/>
            <a:ext cx="2008500" cy="155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200"/>
              <a:buFont typeface="Arial"/>
              <a:buNone/>
            </a:pPr>
            <a:r>
              <a:rPr b="0" i="0" lang="en-US" sz="4200" u="none" cap="none" strike="noStrike">
                <a:solidFill>
                  <a:srgbClr val="060F05"/>
                </a:solidFill>
                <a:latin typeface="Bebas Neue"/>
                <a:ea typeface="Bebas Neue"/>
                <a:cs typeface="Bebas Neue"/>
                <a:sym typeface="Bebas Neue"/>
              </a:rPr>
              <a:t>Verbinding </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4200"/>
              <a:buFont typeface="Arial"/>
              <a:buNone/>
            </a:pPr>
            <a:r>
              <a:rPr b="0" i="0" lang="en-US" sz="4200" u="none" cap="none" strike="noStrike">
                <a:solidFill>
                  <a:srgbClr val="060F05"/>
                </a:solidFill>
                <a:latin typeface="Bebas Neue"/>
                <a:ea typeface="Bebas Neue"/>
                <a:cs typeface="Bebas Neue"/>
                <a:sym typeface="Bebas Neue"/>
              </a:rPr>
              <a:t>buurt</a:t>
            </a:r>
            <a:endParaRPr b="0" i="0" sz="1400" u="none" cap="none" strike="noStrike">
              <a:solidFill>
                <a:srgbClr val="000000"/>
              </a:solidFill>
              <a:latin typeface="Arial"/>
              <a:ea typeface="Arial"/>
              <a:cs typeface="Arial"/>
              <a:sym typeface="Arial"/>
            </a:endParaRPr>
          </a:p>
        </p:txBody>
      </p:sp>
      <p:sp>
        <p:nvSpPr>
          <p:cNvPr id="217" name="Google Shape;217;g3b0a4f77ac5_1_0"/>
          <p:cNvSpPr txBox="1"/>
          <p:nvPr/>
        </p:nvSpPr>
        <p:spPr>
          <a:xfrm>
            <a:off x="11453190" y="3276526"/>
            <a:ext cx="2598300" cy="155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200"/>
              <a:buFont typeface="Arial"/>
              <a:buNone/>
            </a:pPr>
            <a:r>
              <a:rPr b="0" i="0" lang="en-US" sz="4200" u="none" cap="none" strike="noStrike">
                <a:solidFill>
                  <a:srgbClr val="060F05"/>
                </a:solidFill>
                <a:latin typeface="Bebas Neue"/>
                <a:ea typeface="Bebas Neue"/>
                <a:cs typeface="Bebas Neue"/>
                <a:sym typeface="Bebas Neue"/>
              </a:rPr>
              <a:t>Lokale </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4200"/>
              <a:buFont typeface="Arial"/>
              <a:buNone/>
            </a:pPr>
            <a:r>
              <a:rPr b="0" i="0" lang="en-US" sz="4200" u="none" cap="none" strike="noStrike">
                <a:solidFill>
                  <a:srgbClr val="060F05"/>
                </a:solidFill>
                <a:latin typeface="Bebas Neue"/>
                <a:ea typeface="Bebas Neue"/>
                <a:cs typeface="Bebas Neue"/>
                <a:sym typeface="Bebas Neue"/>
              </a:rPr>
              <a:t>samenwerking</a:t>
            </a:r>
            <a:endParaRPr b="0" i="0" sz="1400" u="none" cap="none" strike="noStrike">
              <a:solidFill>
                <a:srgbClr val="000000"/>
              </a:solidFill>
              <a:latin typeface="Arial"/>
              <a:ea typeface="Arial"/>
              <a:cs typeface="Arial"/>
              <a:sym typeface="Arial"/>
            </a:endParaRPr>
          </a:p>
        </p:txBody>
      </p:sp>
      <p:sp>
        <p:nvSpPr>
          <p:cNvPr id="218" name="Google Shape;218;g3b0a4f77ac5_1_0"/>
          <p:cNvSpPr txBox="1"/>
          <p:nvPr/>
        </p:nvSpPr>
        <p:spPr>
          <a:xfrm>
            <a:off x="15375826" y="3435131"/>
            <a:ext cx="1996800" cy="155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200"/>
              <a:buFont typeface="Arial"/>
              <a:buNone/>
            </a:pPr>
            <a:r>
              <a:rPr b="0" i="0" lang="en-US" sz="4200" u="none" cap="none" strike="noStrike">
                <a:solidFill>
                  <a:srgbClr val="060F05"/>
                </a:solidFill>
                <a:latin typeface="Bebas Neue"/>
                <a:ea typeface="Bebas Neue"/>
                <a:cs typeface="Bebas Neue"/>
                <a:sym typeface="Bebas Neue"/>
              </a:rPr>
              <a:t>Wettelijke </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4200"/>
              <a:buFont typeface="Arial"/>
              <a:buNone/>
            </a:pPr>
            <a:r>
              <a:rPr b="0" i="0" lang="en-US" sz="4200" u="none" cap="none" strike="noStrike">
                <a:solidFill>
                  <a:srgbClr val="060F05"/>
                </a:solidFill>
                <a:latin typeface="Bebas Neue"/>
                <a:ea typeface="Bebas Neue"/>
                <a:cs typeface="Bebas Neue"/>
                <a:sym typeface="Bebas Neue"/>
              </a:rPr>
              <a:t>kaders</a:t>
            </a:r>
            <a:endParaRPr b="0" i="0" sz="1400" u="none" cap="none" strike="noStrike">
              <a:solidFill>
                <a:srgbClr val="000000"/>
              </a:solidFill>
              <a:latin typeface="Arial"/>
              <a:ea typeface="Arial"/>
              <a:cs typeface="Arial"/>
              <a:sym typeface="Arial"/>
            </a:endParaRPr>
          </a:p>
        </p:txBody>
      </p:sp>
      <p:sp>
        <p:nvSpPr>
          <p:cNvPr id="219" name="Google Shape;219;g3b0a4f77ac5_1_0"/>
          <p:cNvSpPr txBox="1"/>
          <p:nvPr/>
        </p:nvSpPr>
        <p:spPr>
          <a:xfrm>
            <a:off x="3886658" y="6250804"/>
            <a:ext cx="3301500" cy="45054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Clr>
                <a:srgbClr val="000000"/>
              </a:buClr>
              <a:buSzPts val="2399"/>
              <a:buFont typeface="Arial"/>
              <a:buNone/>
            </a:pPr>
            <a:r>
              <a:rPr b="0" i="0" lang="en-US" sz="2399" u="none" cap="none" strike="noStrike">
                <a:solidFill>
                  <a:srgbClr val="060F05"/>
                </a:solidFill>
                <a:latin typeface="Roboto Serif"/>
                <a:ea typeface="Roboto Serif"/>
                <a:cs typeface="Roboto Serif"/>
                <a:sym typeface="Roboto Serif"/>
              </a:rPr>
              <a:t>Het biedt kans om integraal te werken. Opvang, zorg, onderwijs, huisvesting en participatie vormen één samenhangend geheel.</a:t>
            </a:r>
            <a:endParaRPr b="0" i="0" sz="1400" u="none" cap="none" strike="noStrike">
              <a:solidFill>
                <a:srgbClr val="000000"/>
              </a:solidFill>
              <a:latin typeface="Roboto Serif"/>
              <a:ea typeface="Roboto Serif"/>
              <a:cs typeface="Roboto Serif"/>
              <a:sym typeface="Roboto Serif"/>
            </a:endParaRPr>
          </a:p>
          <a:p>
            <a:pPr indent="0" lvl="0" marL="0" marR="0" rtl="0" algn="ctr">
              <a:lnSpc>
                <a:spcPct val="140016"/>
              </a:lnSpc>
              <a:spcBef>
                <a:spcPts val="0"/>
              </a:spcBef>
              <a:spcAft>
                <a:spcPts val="0"/>
              </a:spcAft>
              <a:buClr>
                <a:srgbClr val="000000"/>
              </a:buClr>
              <a:buSzPts val="2399"/>
              <a:buFont typeface="Arial"/>
              <a:buNone/>
            </a:pPr>
            <a:r>
              <a:t/>
            </a:r>
            <a:endParaRPr b="0" i="0" sz="2399" u="none" cap="none" strike="noStrike">
              <a:solidFill>
                <a:srgbClr val="060F05"/>
              </a:solidFill>
              <a:latin typeface="Arial"/>
              <a:ea typeface="Arial"/>
              <a:cs typeface="Arial"/>
              <a:sym typeface="Arial"/>
            </a:endParaRPr>
          </a:p>
        </p:txBody>
      </p:sp>
      <p:sp>
        <p:nvSpPr>
          <p:cNvPr id="220" name="Google Shape;220;g3b0a4f77ac5_1_0"/>
          <p:cNvSpPr txBox="1"/>
          <p:nvPr/>
        </p:nvSpPr>
        <p:spPr>
          <a:xfrm>
            <a:off x="7639589" y="6250804"/>
            <a:ext cx="3301500" cy="29544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Clr>
                <a:srgbClr val="000000"/>
              </a:buClr>
              <a:buSzPts val="2399"/>
              <a:buFont typeface="Arial"/>
              <a:buNone/>
            </a:pPr>
            <a:r>
              <a:rPr b="0" i="0" lang="en-US" sz="2399" u="none" cap="none" strike="noStrike">
                <a:solidFill>
                  <a:srgbClr val="060F05"/>
                </a:solidFill>
                <a:latin typeface="Roboto Serif"/>
                <a:ea typeface="Roboto Serif"/>
                <a:cs typeface="Roboto Serif"/>
                <a:sym typeface="Roboto Serif"/>
              </a:rPr>
              <a:t>Het zorgt voor betere verbinding met de buurt en inwoners van de gemeente. Dit is bevorderd voor draagvlak. </a:t>
            </a:r>
            <a:endParaRPr b="0" i="0" sz="1400" u="none" cap="none" strike="noStrike">
              <a:solidFill>
                <a:srgbClr val="000000"/>
              </a:solidFill>
              <a:latin typeface="Roboto Serif"/>
              <a:ea typeface="Roboto Serif"/>
              <a:cs typeface="Roboto Serif"/>
              <a:sym typeface="Roboto Serif"/>
            </a:endParaRPr>
          </a:p>
        </p:txBody>
      </p:sp>
      <p:sp>
        <p:nvSpPr>
          <p:cNvPr id="221" name="Google Shape;221;g3b0a4f77ac5_1_0"/>
          <p:cNvSpPr txBox="1"/>
          <p:nvPr/>
        </p:nvSpPr>
        <p:spPr>
          <a:xfrm>
            <a:off x="11236266" y="6250804"/>
            <a:ext cx="3301500" cy="39885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Clr>
                <a:srgbClr val="000000"/>
              </a:buClr>
              <a:buSzPts val="2399"/>
              <a:buFont typeface="Arial"/>
              <a:buNone/>
            </a:pPr>
            <a:r>
              <a:rPr b="0" i="0" lang="en-US" sz="2399" u="none" cap="none" strike="noStrike">
                <a:solidFill>
                  <a:srgbClr val="060F05"/>
                </a:solidFill>
                <a:latin typeface="Roboto Serif"/>
                <a:ea typeface="Roboto Serif"/>
                <a:cs typeface="Roboto Serif"/>
                <a:sym typeface="Roboto Serif"/>
              </a:rPr>
              <a:t>Gemeenten werken samen met lokale partners om de wettelijke opvangtaak voor  bewoners effectief uit te voeren.</a:t>
            </a:r>
            <a:endParaRPr b="0" i="0" sz="1400" u="none" cap="none" strike="noStrike">
              <a:solidFill>
                <a:srgbClr val="000000"/>
              </a:solidFill>
              <a:latin typeface="Roboto Serif"/>
              <a:ea typeface="Roboto Serif"/>
              <a:cs typeface="Roboto Serif"/>
              <a:sym typeface="Roboto Serif"/>
            </a:endParaRPr>
          </a:p>
          <a:p>
            <a:pPr indent="0" lvl="0" marL="0" marR="0" rtl="0" algn="ctr">
              <a:lnSpc>
                <a:spcPct val="140016"/>
              </a:lnSpc>
              <a:spcBef>
                <a:spcPts val="0"/>
              </a:spcBef>
              <a:spcAft>
                <a:spcPts val="0"/>
              </a:spcAft>
              <a:buClr>
                <a:srgbClr val="000000"/>
              </a:buClr>
              <a:buSzPts val="2399"/>
              <a:buFont typeface="Arial"/>
              <a:buNone/>
            </a:pPr>
            <a:r>
              <a:t/>
            </a:r>
            <a:endParaRPr b="0" i="0" sz="2399" u="none" cap="none" strike="noStrike">
              <a:solidFill>
                <a:srgbClr val="060F05"/>
              </a:solidFill>
              <a:latin typeface="Arial"/>
              <a:ea typeface="Arial"/>
              <a:cs typeface="Arial"/>
              <a:sym typeface="Arial"/>
            </a:endParaRPr>
          </a:p>
        </p:txBody>
      </p:sp>
      <p:sp>
        <p:nvSpPr>
          <p:cNvPr id="222" name="Google Shape;222;g3b0a4f77ac5_1_0"/>
          <p:cNvSpPr txBox="1"/>
          <p:nvPr/>
        </p:nvSpPr>
        <p:spPr>
          <a:xfrm>
            <a:off x="14832943" y="6250804"/>
            <a:ext cx="3301500" cy="34713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Clr>
                <a:srgbClr val="000000"/>
              </a:buClr>
              <a:buSzPts val="2399"/>
              <a:buFont typeface="Arial"/>
              <a:buNone/>
            </a:pPr>
            <a:r>
              <a:rPr b="0" i="0" lang="en-US" sz="2399" u="none" cap="none" strike="noStrike">
                <a:solidFill>
                  <a:srgbClr val="060F05"/>
                </a:solidFill>
                <a:latin typeface="Roboto Serif"/>
                <a:ea typeface="Roboto Serif"/>
                <a:cs typeface="Roboto Serif"/>
                <a:sym typeface="Roboto Serif"/>
              </a:rPr>
              <a:t>Gemeenten kunnen binnen de uitvoering van wettelijke kaders direct sturen en afstemmen op lokale behoeften.</a:t>
            </a:r>
            <a:endParaRPr b="0" i="0" sz="1400" u="none" cap="none" strike="noStrike">
              <a:solidFill>
                <a:srgbClr val="000000"/>
              </a:solidFill>
              <a:latin typeface="Roboto Serif"/>
              <a:ea typeface="Roboto Serif"/>
              <a:cs typeface="Roboto Serif"/>
              <a:sym typeface="Roboto Serif"/>
            </a:endParaRPr>
          </a:p>
          <a:p>
            <a:pPr indent="0" lvl="0" marL="0" marR="0" rtl="0" algn="ctr">
              <a:lnSpc>
                <a:spcPct val="140016"/>
              </a:lnSpc>
              <a:spcBef>
                <a:spcPts val="0"/>
              </a:spcBef>
              <a:spcAft>
                <a:spcPts val="0"/>
              </a:spcAft>
              <a:buClr>
                <a:srgbClr val="000000"/>
              </a:buClr>
              <a:buSzPts val="2399"/>
              <a:buFont typeface="Arial"/>
              <a:buNone/>
            </a:pPr>
            <a:r>
              <a:t/>
            </a:r>
            <a:endParaRPr b="0" i="0" sz="2399" u="none" cap="none" strike="noStrike">
              <a:solidFill>
                <a:srgbClr val="060F05"/>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7D9"/>
        </a:solidFill>
      </p:bgPr>
    </p:bg>
    <p:spTree>
      <p:nvGrpSpPr>
        <p:cNvPr id="230" name="Shape 230"/>
        <p:cNvGrpSpPr/>
        <p:nvPr/>
      </p:nvGrpSpPr>
      <p:grpSpPr>
        <a:xfrm>
          <a:off x="0" y="0"/>
          <a:ext cx="0" cy="0"/>
          <a:chOff x="0" y="0"/>
          <a:chExt cx="0" cy="0"/>
        </a:xfrm>
      </p:grpSpPr>
      <p:sp>
        <p:nvSpPr>
          <p:cNvPr id="231" name="Google Shape;231;g3b0a4f77ac5_1_98"/>
          <p:cNvSpPr txBox="1"/>
          <p:nvPr/>
        </p:nvSpPr>
        <p:spPr>
          <a:xfrm>
            <a:off x="1088954" y="455182"/>
            <a:ext cx="15596400" cy="861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599"/>
              <a:buFont typeface="Arial"/>
              <a:buNone/>
            </a:pPr>
            <a:r>
              <a:rPr b="0" i="0" lang="en-US" sz="5599" u="none" cap="none" strike="noStrike">
                <a:solidFill>
                  <a:srgbClr val="060F05"/>
                </a:solidFill>
                <a:latin typeface="Bebas Neue"/>
                <a:ea typeface="Bebas Neue"/>
                <a:cs typeface="Bebas Neue"/>
                <a:sym typeface="Bebas Neue"/>
              </a:rPr>
              <a:t>Maatschappelijke effecten </a:t>
            </a:r>
            <a:endParaRPr b="0" i="0" sz="1400" u="none" cap="none" strike="noStrike">
              <a:solidFill>
                <a:srgbClr val="000000"/>
              </a:solidFill>
              <a:latin typeface="Arial"/>
              <a:ea typeface="Arial"/>
              <a:cs typeface="Arial"/>
              <a:sym typeface="Arial"/>
            </a:endParaRPr>
          </a:p>
        </p:txBody>
      </p:sp>
      <p:sp>
        <p:nvSpPr>
          <p:cNvPr id="232" name="Google Shape;232;g3b0a4f77ac5_1_98"/>
          <p:cNvSpPr txBox="1"/>
          <p:nvPr/>
        </p:nvSpPr>
        <p:spPr>
          <a:xfrm>
            <a:off x="682971" y="7863577"/>
            <a:ext cx="17277900" cy="2336700"/>
          </a:xfrm>
          <a:prstGeom prst="rect">
            <a:avLst/>
          </a:prstGeom>
          <a:noFill/>
          <a:ln>
            <a:noFill/>
          </a:ln>
        </p:spPr>
        <p:txBody>
          <a:bodyPr anchorCtr="0" anchor="t" bIns="0" lIns="0" spcFirstLastPara="1" rIns="0" wrap="square" tIns="0">
            <a:spAutoFit/>
          </a:bodyPr>
          <a:lstStyle/>
          <a:p>
            <a:pPr indent="-257234" lvl="1" marL="539744" marR="0" rtl="0" algn="l">
              <a:lnSpc>
                <a:spcPct val="140016"/>
              </a:lnSpc>
              <a:spcBef>
                <a:spcPts val="0"/>
              </a:spcBef>
              <a:spcAft>
                <a:spcPts val="0"/>
              </a:spcAft>
              <a:buClr>
                <a:srgbClr val="000000"/>
              </a:buClr>
              <a:buSzPts val="2300"/>
              <a:buFont typeface="Roboto Serif"/>
              <a:buChar char="•"/>
            </a:pPr>
            <a:r>
              <a:rPr b="0" i="0" lang="en-US" sz="2300" u="none" cap="none" strike="noStrike">
                <a:solidFill>
                  <a:srgbClr val="000000"/>
                </a:solidFill>
                <a:latin typeface="Roboto Serif"/>
                <a:ea typeface="Roboto Serif"/>
                <a:cs typeface="Roboto Serif"/>
                <a:sym typeface="Roboto Serif"/>
              </a:rPr>
              <a:t>Investeren in opvang is investeren in duurzame integratie en participatie </a:t>
            </a:r>
            <a:endParaRPr b="0" i="0" sz="2300" u="none" cap="none" strike="noStrike">
              <a:solidFill>
                <a:srgbClr val="000000"/>
              </a:solidFill>
              <a:latin typeface="Roboto Serif"/>
              <a:ea typeface="Roboto Serif"/>
              <a:cs typeface="Roboto Serif"/>
              <a:sym typeface="Roboto Serif"/>
            </a:endParaRPr>
          </a:p>
          <a:p>
            <a:pPr indent="-257234" lvl="1" marL="539744" marR="0" rtl="0" algn="l">
              <a:lnSpc>
                <a:spcPct val="140016"/>
              </a:lnSpc>
              <a:spcBef>
                <a:spcPts val="0"/>
              </a:spcBef>
              <a:spcAft>
                <a:spcPts val="0"/>
              </a:spcAft>
              <a:buClr>
                <a:srgbClr val="000000"/>
              </a:buClr>
              <a:buSzPts val="2300"/>
              <a:buFont typeface="Roboto Serif"/>
              <a:buChar char="•"/>
            </a:pPr>
            <a:r>
              <a:rPr b="0" i="0" lang="en-US" sz="2300" u="none" cap="none" strike="noStrike">
                <a:solidFill>
                  <a:srgbClr val="000000"/>
                </a:solidFill>
                <a:latin typeface="Roboto Serif"/>
                <a:ea typeface="Roboto Serif"/>
                <a:cs typeface="Roboto Serif"/>
                <a:sym typeface="Roboto Serif"/>
              </a:rPr>
              <a:t>Betere kans op succesvolle terugkeer door activerend en stimulerend beleid, aanzettend in plaats van uitzettend. </a:t>
            </a:r>
            <a:endParaRPr b="0" i="0" sz="2300" u="none" cap="none" strike="noStrike">
              <a:solidFill>
                <a:srgbClr val="000000"/>
              </a:solidFill>
              <a:latin typeface="Roboto Serif"/>
              <a:ea typeface="Roboto Serif"/>
              <a:cs typeface="Roboto Serif"/>
              <a:sym typeface="Roboto Serif"/>
            </a:endParaRPr>
          </a:p>
          <a:p>
            <a:pPr indent="-257234" lvl="1" marL="539744" marR="0" rtl="0" algn="l">
              <a:lnSpc>
                <a:spcPct val="140016"/>
              </a:lnSpc>
              <a:spcBef>
                <a:spcPts val="0"/>
              </a:spcBef>
              <a:spcAft>
                <a:spcPts val="0"/>
              </a:spcAft>
              <a:buClr>
                <a:srgbClr val="000000"/>
              </a:buClr>
              <a:buSzPts val="2300"/>
              <a:buFont typeface="Roboto Serif"/>
              <a:buChar char="•"/>
            </a:pPr>
            <a:r>
              <a:rPr b="0" i="0" lang="en-US" sz="2300" u="none" cap="none" strike="noStrike">
                <a:solidFill>
                  <a:srgbClr val="000000"/>
                </a:solidFill>
                <a:latin typeface="Roboto Serif"/>
                <a:ea typeface="Roboto Serif"/>
                <a:cs typeface="Roboto Serif"/>
                <a:sym typeface="Roboto Serif"/>
              </a:rPr>
              <a:t>Sterke regionale samenwerking: gezamenlijke aanpak versterkt netwerk en capaciteit en zorgt voor betere afspraken over vervolghuisvesting. </a:t>
            </a:r>
            <a:endParaRPr b="0" i="0" sz="2300" u="none" cap="none" strike="noStrike">
              <a:solidFill>
                <a:srgbClr val="000000"/>
              </a:solidFill>
              <a:latin typeface="Roboto Serif"/>
              <a:ea typeface="Roboto Serif"/>
              <a:cs typeface="Roboto Serif"/>
              <a:sym typeface="Roboto Serif"/>
            </a:endParaRPr>
          </a:p>
        </p:txBody>
      </p:sp>
      <p:sp>
        <p:nvSpPr>
          <p:cNvPr id="233" name="Google Shape;233;g3b0a4f77ac5_1_98"/>
          <p:cNvSpPr txBox="1"/>
          <p:nvPr/>
        </p:nvSpPr>
        <p:spPr>
          <a:xfrm>
            <a:off x="682971" y="4615100"/>
            <a:ext cx="17277900" cy="2336700"/>
          </a:xfrm>
          <a:prstGeom prst="rect">
            <a:avLst/>
          </a:prstGeom>
          <a:noFill/>
          <a:ln>
            <a:noFill/>
          </a:ln>
        </p:spPr>
        <p:txBody>
          <a:bodyPr anchorCtr="0" anchor="t" bIns="0" lIns="0" spcFirstLastPara="1" rIns="0" wrap="square" tIns="0">
            <a:spAutoFit/>
          </a:bodyPr>
          <a:lstStyle/>
          <a:p>
            <a:pPr indent="-257234" lvl="1" marL="539744" marR="0" rtl="0" algn="l">
              <a:lnSpc>
                <a:spcPct val="140016"/>
              </a:lnSpc>
              <a:spcBef>
                <a:spcPts val="0"/>
              </a:spcBef>
              <a:spcAft>
                <a:spcPts val="0"/>
              </a:spcAft>
              <a:buClr>
                <a:srgbClr val="000000"/>
              </a:buClr>
              <a:buSzPts val="2300"/>
              <a:buFont typeface="Roboto Serif"/>
              <a:buChar char="•"/>
            </a:pPr>
            <a:r>
              <a:rPr b="0" i="0" lang="en-US" sz="2300" u="none" cap="none" strike="noStrike">
                <a:solidFill>
                  <a:srgbClr val="000000"/>
                </a:solidFill>
                <a:latin typeface="Roboto Serif"/>
                <a:ea typeface="Roboto Serif"/>
                <a:cs typeface="Roboto Serif"/>
                <a:sym typeface="Roboto Serif"/>
              </a:rPr>
              <a:t>Groter lokaal draagvlak en sociale cohesie: buurtbetrokkenheid wordt structureel onderdeel van het opvang proces. Dit vergroot de leefbaarheid.  </a:t>
            </a:r>
            <a:endParaRPr b="0" i="0" sz="2300" u="none" cap="none" strike="noStrike">
              <a:solidFill>
                <a:srgbClr val="000000"/>
              </a:solidFill>
              <a:latin typeface="Roboto Serif"/>
              <a:ea typeface="Roboto Serif"/>
              <a:cs typeface="Roboto Serif"/>
              <a:sym typeface="Roboto Serif"/>
            </a:endParaRPr>
          </a:p>
          <a:p>
            <a:pPr indent="-257234" lvl="1" marL="539744" marR="0" rtl="0" algn="l">
              <a:lnSpc>
                <a:spcPct val="140016"/>
              </a:lnSpc>
              <a:spcBef>
                <a:spcPts val="0"/>
              </a:spcBef>
              <a:spcAft>
                <a:spcPts val="0"/>
              </a:spcAft>
              <a:buClr>
                <a:srgbClr val="000000"/>
              </a:buClr>
              <a:buSzPts val="2300"/>
              <a:buFont typeface="Roboto Serif"/>
              <a:buChar char="•"/>
            </a:pPr>
            <a:r>
              <a:rPr b="0" i="0" lang="en-US" sz="2300" u="none" cap="none" strike="noStrike">
                <a:solidFill>
                  <a:srgbClr val="000000"/>
                </a:solidFill>
                <a:latin typeface="Roboto Serif"/>
                <a:ea typeface="Roboto Serif"/>
                <a:cs typeface="Roboto Serif"/>
                <a:sym typeface="Roboto Serif"/>
              </a:rPr>
              <a:t>Meedoen vanaf dag één vergroot kans op succesvolle integratie of terugkeer, zowel in Nederland als elders.</a:t>
            </a:r>
            <a:endParaRPr b="0" i="0" sz="2300" u="none" cap="none" strike="noStrike">
              <a:solidFill>
                <a:srgbClr val="000000"/>
              </a:solidFill>
              <a:latin typeface="Roboto Serif"/>
              <a:ea typeface="Roboto Serif"/>
              <a:cs typeface="Roboto Serif"/>
              <a:sym typeface="Roboto Serif"/>
            </a:endParaRPr>
          </a:p>
          <a:p>
            <a:pPr indent="-257234" lvl="1" marL="539744" marR="0" rtl="0" algn="l">
              <a:lnSpc>
                <a:spcPct val="140016"/>
              </a:lnSpc>
              <a:spcBef>
                <a:spcPts val="0"/>
              </a:spcBef>
              <a:spcAft>
                <a:spcPts val="0"/>
              </a:spcAft>
              <a:buClr>
                <a:srgbClr val="000000"/>
              </a:buClr>
              <a:buSzPts val="2300"/>
              <a:buFont typeface="Roboto Serif"/>
              <a:buChar char="•"/>
            </a:pPr>
            <a:r>
              <a:rPr b="0" i="0" lang="en-US" sz="2300" u="none" cap="none" strike="noStrike">
                <a:solidFill>
                  <a:srgbClr val="000000"/>
                </a:solidFill>
                <a:latin typeface="Roboto Serif"/>
                <a:ea typeface="Roboto Serif"/>
                <a:cs typeface="Roboto Serif"/>
                <a:sym typeface="Roboto Serif"/>
              </a:rPr>
              <a:t>Taalontwikkeling en arbeidsparticipatie: kinderen en volwassenen ontwikkelen sneller de benodigde vaardigheden.</a:t>
            </a:r>
            <a:endParaRPr b="0" i="0" sz="2300" u="none" cap="none" strike="noStrike">
              <a:solidFill>
                <a:srgbClr val="000000"/>
              </a:solidFill>
              <a:latin typeface="Roboto Serif"/>
              <a:ea typeface="Roboto Serif"/>
              <a:cs typeface="Roboto Serif"/>
              <a:sym typeface="Roboto Serif"/>
            </a:endParaRPr>
          </a:p>
        </p:txBody>
      </p:sp>
      <p:sp>
        <p:nvSpPr>
          <p:cNvPr id="234" name="Google Shape;234;g3b0a4f77ac5_1_98"/>
          <p:cNvSpPr txBox="1"/>
          <p:nvPr/>
        </p:nvSpPr>
        <p:spPr>
          <a:xfrm>
            <a:off x="682971" y="2086126"/>
            <a:ext cx="17277900" cy="1345500"/>
          </a:xfrm>
          <a:prstGeom prst="rect">
            <a:avLst/>
          </a:prstGeom>
          <a:noFill/>
          <a:ln>
            <a:noFill/>
          </a:ln>
        </p:spPr>
        <p:txBody>
          <a:bodyPr anchorCtr="0" anchor="t" bIns="0" lIns="0" spcFirstLastPara="1" rIns="0" wrap="square" tIns="0">
            <a:spAutoFit/>
          </a:bodyPr>
          <a:lstStyle/>
          <a:p>
            <a:pPr indent="-257234" lvl="1" marL="539744" marR="0" rtl="0" algn="l">
              <a:lnSpc>
                <a:spcPct val="140016"/>
              </a:lnSpc>
              <a:spcBef>
                <a:spcPts val="0"/>
              </a:spcBef>
              <a:spcAft>
                <a:spcPts val="0"/>
              </a:spcAft>
              <a:buClr>
                <a:srgbClr val="000000"/>
              </a:buClr>
              <a:buSzPts val="2300"/>
              <a:buFont typeface="Roboto Serif"/>
              <a:buChar char="•"/>
            </a:pPr>
            <a:r>
              <a:rPr b="0" i="0" lang="en-US" sz="2300" u="none" cap="none" strike="noStrike">
                <a:solidFill>
                  <a:srgbClr val="000000"/>
                </a:solidFill>
                <a:latin typeface="Roboto Serif"/>
                <a:ea typeface="Roboto Serif"/>
                <a:cs typeface="Roboto Serif"/>
                <a:sym typeface="Roboto Serif"/>
              </a:rPr>
              <a:t>Mentale stabiliteit en gezondheid: continuïteit in verblijf en begeleiding verbetert welzijn.</a:t>
            </a:r>
            <a:endParaRPr b="0" i="0" sz="2300" u="none" cap="none" strike="noStrike">
              <a:solidFill>
                <a:srgbClr val="000000"/>
              </a:solidFill>
              <a:latin typeface="Roboto Serif"/>
              <a:ea typeface="Roboto Serif"/>
              <a:cs typeface="Roboto Serif"/>
              <a:sym typeface="Roboto Serif"/>
            </a:endParaRPr>
          </a:p>
          <a:p>
            <a:pPr indent="-257234" lvl="1" marL="539744" marR="0" rtl="0" algn="l">
              <a:lnSpc>
                <a:spcPct val="140016"/>
              </a:lnSpc>
              <a:spcBef>
                <a:spcPts val="0"/>
              </a:spcBef>
              <a:spcAft>
                <a:spcPts val="0"/>
              </a:spcAft>
              <a:buClr>
                <a:srgbClr val="000000"/>
              </a:buClr>
              <a:buSzPts val="2300"/>
              <a:buFont typeface="Roboto Serif"/>
              <a:buChar char="•"/>
            </a:pPr>
            <a:r>
              <a:rPr b="0" i="0" lang="en-US" sz="2300" u="none" cap="none" strike="noStrike">
                <a:solidFill>
                  <a:srgbClr val="000000"/>
                </a:solidFill>
                <a:latin typeface="Roboto Serif"/>
                <a:ea typeface="Roboto Serif"/>
                <a:cs typeface="Roboto Serif"/>
                <a:sym typeface="Roboto Serif"/>
              </a:rPr>
              <a:t>Lagere maatschappelijke kosten: efficiënt en effectief beleid bespaart middelen.</a:t>
            </a:r>
            <a:endParaRPr b="0" i="0" sz="2300" u="none" cap="none" strike="noStrike">
              <a:solidFill>
                <a:srgbClr val="000000"/>
              </a:solidFill>
              <a:latin typeface="Roboto Serif"/>
              <a:ea typeface="Roboto Serif"/>
              <a:cs typeface="Roboto Serif"/>
              <a:sym typeface="Roboto Serif"/>
            </a:endParaRPr>
          </a:p>
          <a:p>
            <a:pPr indent="-257234" lvl="1" marL="539744" marR="0" rtl="0" algn="l">
              <a:lnSpc>
                <a:spcPct val="140016"/>
              </a:lnSpc>
              <a:spcBef>
                <a:spcPts val="0"/>
              </a:spcBef>
              <a:spcAft>
                <a:spcPts val="0"/>
              </a:spcAft>
              <a:buClr>
                <a:srgbClr val="000000"/>
              </a:buClr>
              <a:buSzPts val="2300"/>
              <a:buFont typeface="Roboto Serif"/>
              <a:buChar char="•"/>
            </a:pPr>
            <a:r>
              <a:rPr b="0" i="0" lang="en-US" sz="2300" u="none" cap="none" strike="noStrike">
                <a:solidFill>
                  <a:srgbClr val="000000"/>
                </a:solidFill>
                <a:latin typeface="Roboto Serif"/>
                <a:ea typeface="Roboto Serif"/>
                <a:cs typeface="Roboto Serif"/>
                <a:sym typeface="Roboto Serif"/>
              </a:rPr>
              <a:t>Lokaal eigenaarschap versterkt integratie en leefbaarheid.</a:t>
            </a:r>
            <a:endParaRPr b="0" i="0" sz="2300" u="none" cap="none" strike="noStrike">
              <a:solidFill>
                <a:srgbClr val="000000"/>
              </a:solidFill>
              <a:latin typeface="Roboto Serif"/>
              <a:ea typeface="Roboto Serif"/>
              <a:cs typeface="Roboto Serif"/>
              <a:sym typeface="Roboto Serif"/>
            </a:endParaRPr>
          </a:p>
        </p:txBody>
      </p:sp>
      <p:sp>
        <p:nvSpPr>
          <p:cNvPr id="235" name="Google Shape;235;g3b0a4f77ac5_1_98"/>
          <p:cNvSpPr txBox="1"/>
          <p:nvPr/>
        </p:nvSpPr>
        <p:spPr>
          <a:xfrm>
            <a:off x="1172250" y="1378361"/>
            <a:ext cx="12857400" cy="646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200"/>
              <a:buFont typeface="Arial"/>
              <a:buNone/>
            </a:pPr>
            <a:r>
              <a:rPr b="0" i="0" lang="en-US" sz="4200" u="none" cap="none" strike="noStrike">
                <a:solidFill>
                  <a:srgbClr val="000000"/>
                </a:solidFill>
                <a:latin typeface="Bebas Neue"/>
                <a:ea typeface="Bebas Neue"/>
                <a:cs typeface="Bebas Neue"/>
                <a:sym typeface="Bebas Neue"/>
              </a:rPr>
              <a:t>een veilige en stabiele basis</a:t>
            </a:r>
            <a:endParaRPr b="0" i="0" sz="1400" u="none" cap="none" strike="noStrike">
              <a:solidFill>
                <a:srgbClr val="000000"/>
              </a:solidFill>
              <a:latin typeface="Arial"/>
              <a:ea typeface="Arial"/>
              <a:cs typeface="Arial"/>
              <a:sym typeface="Arial"/>
            </a:endParaRPr>
          </a:p>
        </p:txBody>
      </p:sp>
      <p:sp>
        <p:nvSpPr>
          <p:cNvPr id="236" name="Google Shape;236;g3b0a4f77ac5_1_98"/>
          <p:cNvSpPr txBox="1"/>
          <p:nvPr/>
        </p:nvSpPr>
        <p:spPr>
          <a:xfrm>
            <a:off x="1172250" y="3909667"/>
            <a:ext cx="12857400" cy="646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200"/>
              <a:buFont typeface="Arial"/>
              <a:buNone/>
            </a:pPr>
            <a:r>
              <a:rPr b="0" i="0" lang="en-US" sz="4200" u="none" cap="none" strike="noStrike">
                <a:solidFill>
                  <a:srgbClr val="000000"/>
                </a:solidFill>
                <a:latin typeface="Bebas Neue"/>
                <a:ea typeface="Bebas Neue"/>
                <a:cs typeface="Bebas Neue"/>
                <a:sym typeface="Bebas Neue"/>
              </a:rPr>
              <a:t>een kansrijke start met nieuwe verbindingen</a:t>
            </a:r>
            <a:endParaRPr b="0" i="0" sz="1400" u="none" cap="none" strike="noStrike">
              <a:solidFill>
                <a:srgbClr val="000000"/>
              </a:solidFill>
              <a:latin typeface="Arial"/>
              <a:ea typeface="Arial"/>
              <a:cs typeface="Arial"/>
              <a:sym typeface="Arial"/>
            </a:endParaRPr>
          </a:p>
        </p:txBody>
      </p:sp>
      <p:sp>
        <p:nvSpPr>
          <p:cNvPr id="237" name="Google Shape;237;g3b0a4f77ac5_1_98"/>
          <p:cNvSpPr txBox="1"/>
          <p:nvPr/>
        </p:nvSpPr>
        <p:spPr>
          <a:xfrm>
            <a:off x="1172250" y="7173035"/>
            <a:ext cx="12857400" cy="646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200"/>
              <a:buFont typeface="Arial"/>
              <a:buNone/>
            </a:pPr>
            <a:r>
              <a:rPr b="0" i="0" lang="en-US" sz="4200" u="none" cap="none" strike="noStrike">
                <a:solidFill>
                  <a:srgbClr val="000000"/>
                </a:solidFill>
                <a:latin typeface="Bebas Neue"/>
                <a:ea typeface="Bebas Neue"/>
                <a:cs typeface="Bebas Neue"/>
                <a:sym typeface="Bebas Neue"/>
              </a:rPr>
              <a:t>Toekomstbestendig en gericht op perspectief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7D9"/>
        </a:solidFill>
      </p:bgPr>
    </p:bg>
    <p:spTree>
      <p:nvGrpSpPr>
        <p:cNvPr id="245" name="Shape 245"/>
        <p:cNvGrpSpPr/>
        <p:nvPr/>
      </p:nvGrpSpPr>
      <p:grpSpPr>
        <a:xfrm>
          <a:off x="0" y="0"/>
          <a:ext cx="0" cy="0"/>
          <a:chOff x="0" y="0"/>
          <a:chExt cx="0" cy="0"/>
        </a:xfrm>
      </p:grpSpPr>
      <p:sp>
        <p:nvSpPr>
          <p:cNvPr id="246" name="Google Shape;246;g3a933aa99fd_0_36"/>
          <p:cNvSpPr txBox="1"/>
          <p:nvPr/>
        </p:nvSpPr>
        <p:spPr>
          <a:xfrm>
            <a:off x="613785" y="1991371"/>
            <a:ext cx="16431000" cy="9580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200"/>
              <a:buFont typeface="Arial"/>
              <a:buNone/>
            </a:pPr>
            <a:r>
              <a:rPr b="0" i="0" lang="en-US" sz="2200" u="none" cap="none" strike="noStrike">
                <a:solidFill>
                  <a:srgbClr val="000000"/>
                </a:solidFill>
                <a:latin typeface="Roboto Serif"/>
                <a:ea typeface="Roboto Serif"/>
                <a:cs typeface="Roboto Serif"/>
                <a:sym typeface="Roboto Serif"/>
              </a:rPr>
              <a:t>Menswaardig opvangen gaat verder dan alleen een plek om te verblijven. Het is een omgeving waar </a:t>
            </a:r>
            <a:endParaRPr b="0" i="0" sz="22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2200"/>
              <a:buFont typeface="Arial"/>
              <a:buNone/>
            </a:pPr>
            <a:r>
              <a:rPr b="0" i="0" lang="en-US" sz="2200" u="none" cap="none" strike="noStrike">
                <a:solidFill>
                  <a:srgbClr val="000000"/>
                </a:solidFill>
                <a:latin typeface="Roboto Serif"/>
                <a:ea typeface="Roboto Serif"/>
                <a:cs typeface="Roboto Serif"/>
                <a:sym typeface="Roboto Serif"/>
              </a:rPr>
              <a:t>mensen tot rust kunnen komen, zich kunnen ontwikkelen en deel kunnen uitmaken van de gemeenschap.</a:t>
            </a:r>
            <a:endParaRPr b="0" i="0" sz="22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Serif"/>
              <a:ea typeface="Roboto Serif"/>
              <a:cs typeface="Roboto Serif"/>
              <a:sym typeface="Roboto Serif"/>
            </a:endParaRPr>
          </a:p>
          <a:p>
            <a:pPr indent="-241300" lvl="1" marL="533400" marR="0" rtl="0" algn="l">
              <a:lnSpc>
                <a:spcPct val="140000"/>
              </a:lnSpc>
              <a:spcBef>
                <a:spcPts val="0"/>
              </a:spcBef>
              <a:spcAft>
                <a:spcPts val="0"/>
              </a:spcAft>
              <a:buClr>
                <a:srgbClr val="000000"/>
              </a:buClr>
              <a:buSzPts val="2200"/>
              <a:buFont typeface="Roboto Serif"/>
              <a:buChar char="•"/>
            </a:pPr>
            <a:r>
              <a:rPr b="0" i="0" lang="en-US" sz="2200" u="none" cap="none" strike="noStrike">
                <a:solidFill>
                  <a:srgbClr val="000000"/>
                </a:solidFill>
                <a:latin typeface="Roboto Serif"/>
                <a:ea typeface="Roboto Serif"/>
                <a:cs typeface="Roboto Serif"/>
                <a:sym typeface="Roboto Serif"/>
              </a:rPr>
              <a:t>De locatie biedt voldoende leefruimte en privacy, met plekken om je terug te trekken. De locatie straalt verbinding uit met de directe buurt (toegankelijk, groen). Kinderen kunnen er veilig spelen en er is ruimte voor ontspanning, stilte en praktische voorzieningen zoals een studieruimte en een gezamenlijke woonkamer.</a:t>
            </a:r>
            <a:endParaRPr b="0" i="0" sz="2200" u="none" cap="none" strike="noStrike">
              <a:solidFill>
                <a:srgbClr val="000000"/>
              </a:solidFill>
              <a:latin typeface="Roboto Serif"/>
              <a:ea typeface="Roboto Serif"/>
              <a:cs typeface="Roboto Serif"/>
              <a:sym typeface="Roboto Serif"/>
            </a:endParaRPr>
          </a:p>
          <a:p>
            <a:pPr indent="0" lvl="0" marL="914400" marR="0" rtl="0" algn="l">
              <a:lnSpc>
                <a:spcPct val="14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Serif"/>
              <a:ea typeface="Roboto Serif"/>
              <a:cs typeface="Roboto Serif"/>
              <a:sym typeface="Roboto Serif"/>
            </a:endParaRPr>
          </a:p>
          <a:p>
            <a:pPr indent="-241300" lvl="1" marL="533400" marR="0" rtl="0" algn="l">
              <a:lnSpc>
                <a:spcPct val="140000"/>
              </a:lnSpc>
              <a:spcBef>
                <a:spcPts val="0"/>
              </a:spcBef>
              <a:spcAft>
                <a:spcPts val="0"/>
              </a:spcAft>
              <a:buClr>
                <a:srgbClr val="000000"/>
              </a:buClr>
              <a:buSzPts val="2200"/>
              <a:buFont typeface="Roboto Serif"/>
              <a:buChar char="•"/>
            </a:pPr>
            <a:r>
              <a:rPr b="0" i="0" lang="en-US" sz="2200" u="none" cap="none" strike="noStrike">
                <a:solidFill>
                  <a:srgbClr val="000000"/>
                </a:solidFill>
                <a:latin typeface="Roboto Serif"/>
                <a:ea typeface="Roboto Serif"/>
                <a:cs typeface="Roboto Serif"/>
                <a:sym typeface="Roboto Serif"/>
              </a:rPr>
              <a:t>Bij voorkeur ligt de opvang dichtbij winkels, scholen en openbaar vervoer. Als dat niet mogelijk is, zijn er fietsen beschikbaar, zodat bewoners altijd toegang hebben tot de voorzieningen die zij nodig hebben.</a:t>
            </a:r>
            <a:endParaRPr b="0" i="0" sz="2200" u="none" cap="none" strike="noStrike">
              <a:solidFill>
                <a:srgbClr val="000000"/>
              </a:solidFill>
              <a:latin typeface="Roboto Serif"/>
              <a:ea typeface="Roboto Serif"/>
              <a:cs typeface="Roboto Serif"/>
              <a:sym typeface="Roboto Serif"/>
            </a:endParaRPr>
          </a:p>
          <a:p>
            <a:pPr indent="0" lvl="0" marL="914400" marR="0" rtl="0" algn="l">
              <a:lnSpc>
                <a:spcPct val="14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Serif"/>
              <a:ea typeface="Roboto Serif"/>
              <a:cs typeface="Roboto Serif"/>
              <a:sym typeface="Roboto Serif"/>
            </a:endParaRPr>
          </a:p>
          <a:p>
            <a:pPr indent="-241300" lvl="1" marL="533400" marR="0" rtl="0" algn="l">
              <a:lnSpc>
                <a:spcPct val="140000"/>
              </a:lnSpc>
              <a:spcBef>
                <a:spcPts val="0"/>
              </a:spcBef>
              <a:spcAft>
                <a:spcPts val="0"/>
              </a:spcAft>
              <a:buClr>
                <a:srgbClr val="000000"/>
              </a:buClr>
              <a:buSzPts val="2200"/>
              <a:buFont typeface="Roboto Serif"/>
              <a:buChar char="•"/>
            </a:pPr>
            <a:r>
              <a:rPr b="0" i="0" lang="en-US" sz="2200" u="none" cap="none" strike="noStrike">
                <a:solidFill>
                  <a:srgbClr val="000000"/>
                </a:solidFill>
                <a:latin typeface="Roboto Serif"/>
                <a:ea typeface="Roboto Serif"/>
                <a:cs typeface="Roboto Serif"/>
                <a:sym typeface="Roboto Serif"/>
              </a:rPr>
              <a:t>De opvang is actief onderdeel van de samenleving. Er is ruimte voor ontmoetingen met buurtbewoners en de omgeving, die goed georganiseerd worden. Een gezamenlijke ontmoetingsruimte stimuleert contact, begrip en wederzijds vertrouwen.</a:t>
            </a:r>
            <a:endParaRPr b="0" i="0" sz="2200" u="none" cap="none" strike="noStrike">
              <a:solidFill>
                <a:srgbClr val="000000"/>
              </a:solidFill>
              <a:latin typeface="Roboto Serif"/>
              <a:ea typeface="Roboto Serif"/>
              <a:cs typeface="Roboto Serif"/>
              <a:sym typeface="Roboto Serif"/>
            </a:endParaRPr>
          </a:p>
          <a:p>
            <a:pPr indent="0" lvl="0" marL="914400" marR="0" rtl="0" algn="l">
              <a:lnSpc>
                <a:spcPct val="140000"/>
              </a:lnSpc>
              <a:spcBef>
                <a:spcPts val="0"/>
              </a:spcBef>
              <a:spcAft>
                <a:spcPts val="0"/>
              </a:spcAft>
              <a:buClr>
                <a:srgbClr val="000000"/>
              </a:buClr>
              <a:buSzPts val="2200"/>
              <a:buFont typeface="Arial"/>
              <a:buNone/>
            </a:pPr>
            <a:r>
              <a:t/>
            </a:r>
            <a:endParaRPr b="0" i="0" sz="2200" u="none" cap="none" strike="noStrike">
              <a:solidFill>
                <a:srgbClr val="000000"/>
              </a:solidFill>
              <a:latin typeface="Roboto Serif"/>
              <a:ea typeface="Roboto Serif"/>
              <a:cs typeface="Roboto Serif"/>
              <a:sym typeface="Roboto Serif"/>
            </a:endParaRPr>
          </a:p>
          <a:p>
            <a:pPr indent="-241300" lvl="1" marL="533400" marR="0" rtl="0" algn="l">
              <a:lnSpc>
                <a:spcPct val="140000"/>
              </a:lnSpc>
              <a:spcBef>
                <a:spcPts val="0"/>
              </a:spcBef>
              <a:spcAft>
                <a:spcPts val="0"/>
              </a:spcAft>
              <a:buClr>
                <a:srgbClr val="000000"/>
              </a:buClr>
              <a:buSzPts val="2200"/>
              <a:buFont typeface="Roboto Serif"/>
              <a:buChar char="•"/>
            </a:pPr>
            <a:r>
              <a:rPr b="0" i="0" lang="en-US" sz="2200" u="none" cap="none" strike="noStrike">
                <a:solidFill>
                  <a:srgbClr val="000000"/>
                </a:solidFill>
                <a:latin typeface="Roboto Serif"/>
                <a:ea typeface="Roboto Serif"/>
                <a:cs typeface="Roboto Serif"/>
                <a:sym typeface="Roboto Serif"/>
              </a:rPr>
              <a:t>De opvang wordt vormgegeven vanuit gelijkwaardigheid en toekomstperspectief. Menswaardig opvangen  in eigen regie is geen taak op zich, maar een volwaardig onderdeel van het lokale beleid van de gemeente. Bewoners worden gezien als gelijkwaardige inwoners van de gemeente. </a:t>
            </a:r>
            <a:endParaRPr b="0" i="0" sz="2200" u="none" cap="none" strike="noStrike">
              <a:solidFill>
                <a:srgbClr val="000000"/>
              </a:solidFill>
              <a:latin typeface="Roboto Serif"/>
              <a:ea typeface="Roboto Serif"/>
              <a:cs typeface="Roboto Serif"/>
              <a:sym typeface="Roboto Serif"/>
            </a:endParaRPr>
          </a:p>
          <a:p>
            <a:pPr indent="0" lvl="0" marL="0" marR="0" rtl="0" algn="l">
              <a:lnSpc>
                <a:spcPct val="14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p:txBody>
      </p:sp>
      <p:sp>
        <p:nvSpPr>
          <p:cNvPr id="247" name="Google Shape;247;g3a933aa99fd_0_36"/>
          <p:cNvSpPr txBox="1"/>
          <p:nvPr/>
        </p:nvSpPr>
        <p:spPr>
          <a:xfrm>
            <a:off x="613774" y="480700"/>
            <a:ext cx="13945500" cy="861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600"/>
              <a:buFont typeface="Arial"/>
              <a:buNone/>
            </a:pPr>
            <a:r>
              <a:rPr b="0" i="0" lang="en-US" sz="5600" u="none" cap="none" strike="noStrike">
                <a:solidFill>
                  <a:srgbClr val="060F05"/>
                </a:solidFill>
                <a:latin typeface="Bebas Neue"/>
                <a:ea typeface="Bebas Neue"/>
                <a:cs typeface="Bebas Neue"/>
                <a:sym typeface="Bebas Neue"/>
              </a:rPr>
              <a:t>Hoe ziet een menswaardig opvangen in eigen regie eruit?</a:t>
            </a:r>
            <a:endParaRPr b="0" i="0" sz="1400" u="none" cap="none" strike="noStrike">
              <a:solidFill>
                <a:srgbClr val="000000"/>
              </a:solidFill>
              <a:latin typeface="Arial"/>
              <a:ea typeface="Arial"/>
              <a:cs typeface="Arial"/>
              <a:sym typeface="Arial"/>
            </a:endParaRPr>
          </a:p>
        </p:txBody>
      </p:sp>
      <p:grpSp>
        <p:nvGrpSpPr>
          <p:cNvPr id="248" name="Google Shape;248;g3a933aa99fd_0_36"/>
          <p:cNvGrpSpPr/>
          <p:nvPr/>
        </p:nvGrpSpPr>
        <p:grpSpPr>
          <a:xfrm rot="1244137">
            <a:off x="14966300" y="69"/>
            <a:ext cx="3321842" cy="2907306"/>
            <a:chOff x="0" y="0"/>
            <a:chExt cx="1020051" cy="892777"/>
          </a:xfrm>
        </p:grpSpPr>
        <p:sp>
          <p:nvSpPr>
            <p:cNvPr id="249" name="Google Shape;249;g3a933aa99fd_0_36"/>
            <p:cNvSpPr/>
            <p:nvPr/>
          </p:nvSpPr>
          <p:spPr>
            <a:xfrm>
              <a:off x="0" y="0"/>
              <a:ext cx="1020051" cy="892777"/>
            </a:xfrm>
            <a:custGeom>
              <a:rect b="b" l="l" r="r" t="t"/>
              <a:pathLst>
                <a:path extrusionOk="0" h="892777" w="1020051">
                  <a:moveTo>
                    <a:pt x="510026" y="0"/>
                  </a:moveTo>
                  <a:lnTo>
                    <a:pt x="585320" y="96177"/>
                  </a:lnTo>
                  <a:lnTo>
                    <a:pt x="695058" y="30402"/>
                  </a:lnTo>
                  <a:lnTo>
                    <a:pt x="725741" y="143992"/>
                  </a:lnTo>
                  <a:lnTo>
                    <a:pt x="855100" y="117504"/>
                  </a:lnTo>
                  <a:lnTo>
                    <a:pt x="837029" y="233167"/>
                  </a:lnTo>
                  <a:lnTo>
                    <a:pt x="968537" y="249541"/>
                  </a:lnTo>
                  <a:lnTo>
                    <a:pt x="904151" y="351654"/>
                  </a:lnTo>
                  <a:lnTo>
                    <a:pt x="1020051" y="408680"/>
                  </a:lnTo>
                  <a:lnTo>
                    <a:pt x="918046" y="483454"/>
                  </a:lnTo>
                  <a:lnTo>
                    <a:pt x="1002683" y="573431"/>
                  </a:lnTo>
                  <a:lnTo>
                    <a:pt x="876835" y="610767"/>
                  </a:lnTo>
                  <a:lnTo>
                    <a:pt x="918779" y="721541"/>
                  </a:lnTo>
                  <a:lnTo>
                    <a:pt x="786085" y="716395"/>
                  </a:lnTo>
                  <a:lnTo>
                    <a:pt x="779670" y="833007"/>
                  </a:lnTo>
                  <a:lnTo>
                    <a:pt x="658051" y="786076"/>
                  </a:lnTo>
                  <a:lnTo>
                    <a:pt x="604145" y="892777"/>
                  </a:lnTo>
                  <a:lnTo>
                    <a:pt x="510026" y="810399"/>
                  </a:lnTo>
                  <a:lnTo>
                    <a:pt x="415907" y="892777"/>
                  </a:lnTo>
                  <a:lnTo>
                    <a:pt x="362000" y="786076"/>
                  </a:lnTo>
                  <a:lnTo>
                    <a:pt x="240381" y="833007"/>
                  </a:lnTo>
                  <a:lnTo>
                    <a:pt x="233966" y="716395"/>
                  </a:lnTo>
                  <a:lnTo>
                    <a:pt x="101273" y="721541"/>
                  </a:lnTo>
                  <a:lnTo>
                    <a:pt x="143216" y="610767"/>
                  </a:lnTo>
                  <a:lnTo>
                    <a:pt x="17368" y="573431"/>
                  </a:lnTo>
                  <a:lnTo>
                    <a:pt x="102005" y="483454"/>
                  </a:lnTo>
                  <a:lnTo>
                    <a:pt x="0" y="408680"/>
                  </a:lnTo>
                  <a:lnTo>
                    <a:pt x="115900" y="351654"/>
                  </a:lnTo>
                  <a:lnTo>
                    <a:pt x="51513" y="249541"/>
                  </a:lnTo>
                  <a:lnTo>
                    <a:pt x="183023" y="233167"/>
                  </a:lnTo>
                  <a:lnTo>
                    <a:pt x="164952" y="117504"/>
                  </a:lnTo>
                  <a:lnTo>
                    <a:pt x="294310" y="143992"/>
                  </a:lnTo>
                  <a:lnTo>
                    <a:pt x="324993" y="30402"/>
                  </a:lnTo>
                  <a:lnTo>
                    <a:pt x="434732" y="96177"/>
                  </a:lnTo>
                  <a:lnTo>
                    <a:pt x="510026" y="0"/>
                  </a:lnTo>
                  <a:close/>
                </a:path>
              </a:pathLst>
            </a:custGeom>
            <a:solidFill>
              <a:srgbClr val="E86648"/>
            </a:solidFill>
            <a:ln cap="sq" cmpd="sng" w="9550">
              <a:solidFill>
                <a:srgbClr val="000000"/>
              </a:solidFill>
              <a:prstDash val="solid"/>
              <a:miter lim="8000"/>
              <a:headEnd len="sm" w="sm" type="none"/>
              <a:tailEnd len="sm" w="sm" type="none"/>
            </a:ln>
          </p:spPr>
        </p:sp>
        <p:sp>
          <p:nvSpPr>
            <p:cNvPr id="250" name="Google Shape;250;g3a933aa99fd_0_36"/>
            <p:cNvSpPr txBox="1"/>
            <p:nvPr/>
          </p:nvSpPr>
          <p:spPr>
            <a:xfrm>
              <a:off x="175321" y="67721"/>
              <a:ext cx="669300" cy="671700"/>
            </a:xfrm>
            <a:prstGeom prst="rect">
              <a:avLst/>
            </a:prstGeom>
            <a:noFill/>
            <a:ln>
              <a:noFill/>
            </a:ln>
          </p:spPr>
          <p:txBody>
            <a:bodyPr anchorCtr="0" anchor="ctr" bIns="50800" lIns="50800" spcFirstLastPara="1" rIns="50800" wrap="square" tIns="50800">
              <a:noAutofit/>
            </a:bodyPr>
            <a:lstStyle/>
            <a:p>
              <a:pPr indent="0" lvl="0" marL="0" marR="0" rtl="0" algn="ctr">
                <a:lnSpc>
                  <a:spcPct val="140020"/>
                </a:lnSpc>
                <a:spcBef>
                  <a:spcPts val="0"/>
                </a:spcBef>
                <a:spcAft>
                  <a:spcPts val="0"/>
                </a:spcAft>
                <a:buClr>
                  <a:srgbClr val="000000"/>
                </a:buClr>
                <a:buSzPts val="1600"/>
                <a:buFont typeface="Arial"/>
                <a:buNone/>
              </a:pPr>
              <a:r>
                <a:rPr b="0" i="0" lang="en-US" sz="1600" u="none" cap="none" strike="noStrike">
                  <a:solidFill>
                    <a:srgbClr val="000000"/>
                  </a:solidFill>
                  <a:latin typeface="Roboto Serif"/>
                  <a:ea typeface="Roboto Serif"/>
                  <a:cs typeface="Roboto Serif"/>
                  <a:sym typeface="Roboto Serif"/>
                </a:rPr>
                <a:t>De opvang is een plek waar meedoen &amp; ontmoeting centraal staan</a:t>
              </a:r>
              <a:endParaRPr b="0" i="0" sz="1000" u="none" cap="none" strike="noStrike">
                <a:solidFill>
                  <a:srgbClr val="000000"/>
                </a:solidFill>
                <a:latin typeface="Roboto Serif"/>
                <a:ea typeface="Roboto Serif"/>
                <a:cs typeface="Roboto Serif"/>
                <a:sym typeface="Roboto Serif"/>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6648"/>
        </a:solidFill>
      </p:bgPr>
    </p:bg>
    <p:spTree>
      <p:nvGrpSpPr>
        <p:cNvPr id="258" name="Shape 258"/>
        <p:cNvGrpSpPr/>
        <p:nvPr/>
      </p:nvGrpSpPr>
      <p:grpSpPr>
        <a:xfrm>
          <a:off x="0" y="0"/>
          <a:ext cx="0" cy="0"/>
          <a:chOff x="0" y="0"/>
          <a:chExt cx="0" cy="0"/>
        </a:xfrm>
      </p:grpSpPr>
      <p:sp>
        <p:nvSpPr>
          <p:cNvPr id="259" name="Google Shape;259;g3a933aa99fd_0_49"/>
          <p:cNvSpPr/>
          <p:nvPr/>
        </p:nvSpPr>
        <p:spPr>
          <a:xfrm>
            <a:off x="0" y="2091690"/>
            <a:ext cx="18288000" cy="6103620"/>
          </a:xfrm>
          <a:custGeom>
            <a:rect b="b" l="l" r="r" t="t"/>
            <a:pathLst>
              <a:path extrusionOk="0" h="6103620" w="18288000">
                <a:moveTo>
                  <a:pt x="0" y="0"/>
                </a:moveTo>
                <a:lnTo>
                  <a:pt x="18288000" y="0"/>
                </a:lnTo>
                <a:lnTo>
                  <a:pt x="18288000" y="6103620"/>
                </a:lnTo>
                <a:lnTo>
                  <a:pt x="0" y="6103620"/>
                </a:lnTo>
                <a:lnTo>
                  <a:pt x="0" y="0"/>
                </a:lnTo>
                <a:close/>
              </a:path>
            </a:pathLst>
          </a:custGeom>
          <a:blipFill rotWithShape="1">
            <a:blip r:embed="rId3">
              <a:alphaModFix/>
            </a:blip>
            <a:stretch>
              <a:fillRect b="0" l="0" r="0" t="0"/>
            </a:stretch>
          </a:blipFill>
          <a:ln>
            <a:noFill/>
          </a:ln>
        </p:spPr>
      </p:sp>
      <p:sp>
        <p:nvSpPr>
          <p:cNvPr id="260" name="Google Shape;260;g3a933aa99fd_0_49"/>
          <p:cNvSpPr txBox="1"/>
          <p:nvPr/>
        </p:nvSpPr>
        <p:spPr>
          <a:xfrm>
            <a:off x="989114" y="2214501"/>
            <a:ext cx="26304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4000"/>
              <a:buFont typeface="Arial"/>
              <a:buNone/>
            </a:pPr>
            <a:r>
              <a:rPr b="0" i="0" lang="en-US" sz="4000" u="none" cap="none" strike="noStrike">
                <a:solidFill>
                  <a:srgbClr val="000000"/>
                </a:solidFill>
                <a:latin typeface="Bebas Neue"/>
                <a:ea typeface="Bebas Neue"/>
                <a:cs typeface="Bebas Neue"/>
                <a:sym typeface="Bebas Neue"/>
              </a:rPr>
              <a:t>FASE 0 </a:t>
            </a:r>
            <a:endParaRPr b="0" i="0" sz="1400" u="none" cap="none" strike="noStrike">
              <a:solidFill>
                <a:srgbClr val="000000"/>
              </a:solidFill>
              <a:latin typeface="Arial"/>
              <a:ea typeface="Arial"/>
              <a:cs typeface="Arial"/>
              <a:sym typeface="Arial"/>
            </a:endParaRPr>
          </a:p>
        </p:txBody>
      </p:sp>
      <p:sp>
        <p:nvSpPr>
          <p:cNvPr id="261" name="Google Shape;261;g3a933aa99fd_0_49"/>
          <p:cNvSpPr txBox="1"/>
          <p:nvPr/>
        </p:nvSpPr>
        <p:spPr>
          <a:xfrm>
            <a:off x="5462741" y="6148724"/>
            <a:ext cx="26304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4000"/>
              <a:buFont typeface="Arial"/>
              <a:buNone/>
            </a:pPr>
            <a:r>
              <a:rPr b="0" i="0" lang="en-US" sz="4000" u="none" cap="none" strike="noStrike">
                <a:solidFill>
                  <a:srgbClr val="000000"/>
                </a:solidFill>
                <a:latin typeface="Bebas Neue"/>
                <a:ea typeface="Bebas Neue"/>
                <a:cs typeface="Bebas Neue"/>
                <a:sym typeface="Bebas Neue"/>
              </a:rPr>
              <a:t>Fase 1</a:t>
            </a:r>
            <a:endParaRPr b="0" i="0" sz="1400" u="none" cap="none" strike="noStrike">
              <a:solidFill>
                <a:srgbClr val="000000"/>
              </a:solidFill>
              <a:latin typeface="Arial"/>
              <a:ea typeface="Arial"/>
              <a:cs typeface="Arial"/>
              <a:sym typeface="Arial"/>
            </a:endParaRPr>
          </a:p>
        </p:txBody>
      </p:sp>
      <p:sp>
        <p:nvSpPr>
          <p:cNvPr id="262" name="Google Shape;262;g3a933aa99fd_0_49"/>
          <p:cNvSpPr txBox="1"/>
          <p:nvPr/>
        </p:nvSpPr>
        <p:spPr>
          <a:xfrm>
            <a:off x="770860" y="2940611"/>
            <a:ext cx="2848800" cy="15087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rgbClr val="000000"/>
              </a:buClr>
              <a:buSzPts val="2000"/>
              <a:buFont typeface="Arial"/>
              <a:buNone/>
            </a:pPr>
            <a:r>
              <a:rPr b="0" i="0" lang="en-US" sz="2000" u="none" cap="none" strike="noStrike">
                <a:solidFill>
                  <a:srgbClr val="000000"/>
                </a:solidFill>
                <a:latin typeface="Roboto Serif"/>
                <a:ea typeface="Roboto Serif"/>
                <a:cs typeface="Roboto Serif"/>
                <a:sym typeface="Roboto Serif"/>
              </a:rPr>
              <a:t>Startnota, contractering &amp; businesscase</a:t>
            </a:r>
            <a:endParaRPr b="0" i="0" sz="1400" u="none" cap="none" strike="noStrike">
              <a:solidFill>
                <a:srgbClr val="000000"/>
              </a:solidFill>
              <a:latin typeface="Roboto Serif"/>
              <a:ea typeface="Roboto Serif"/>
              <a:cs typeface="Roboto Serif"/>
              <a:sym typeface="Roboto Serif"/>
            </a:endParaRPr>
          </a:p>
          <a:p>
            <a:pPr indent="0" lvl="0" marL="0" marR="0" rtl="0" algn="ctr">
              <a:lnSpc>
                <a:spcPct val="140020"/>
              </a:lnSpc>
              <a:spcBef>
                <a:spcPts val="0"/>
              </a:spcBef>
              <a:spcAft>
                <a:spcPts val="0"/>
              </a:spcAft>
              <a:buClr>
                <a:srgbClr val="000000"/>
              </a:buClr>
              <a:buSzPts val="1400"/>
              <a:buFont typeface="Arial"/>
              <a:buNone/>
            </a:pPr>
            <a:r>
              <a:t/>
            </a:r>
            <a:endParaRPr b="0" i="0" sz="1400" u="none" cap="none" strike="noStrike">
              <a:solidFill>
                <a:srgbClr val="000000"/>
              </a:solidFill>
              <a:latin typeface="Roboto Serif"/>
              <a:ea typeface="Roboto Serif"/>
              <a:cs typeface="Roboto Serif"/>
              <a:sym typeface="Roboto Serif"/>
            </a:endParaRPr>
          </a:p>
        </p:txBody>
      </p:sp>
      <p:sp>
        <p:nvSpPr>
          <p:cNvPr id="263" name="Google Shape;263;g3a933aa99fd_0_49"/>
          <p:cNvSpPr txBox="1"/>
          <p:nvPr/>
        </p:nvSpPr>
        <p:spPr>
          <a:xfrm>
            <a:off x="5657355" y="6787064"/>
            <a:ext cx="2436000" cy="117000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Clr>
                <a:srgbClr val="000000"/>
              </a:buClr>
              <a:buSzPts val="2000"/>
              <a:buFont typeface="Arial"/>
              <a:buNone/>
            </a:pPr>
            <a:r>
              <a:rPr b="0" i="0" lang="en-US" sz="2000" u="none" cap="none" strike="noStrike">
                <a:solidFill>
                  <a:srgbClr val="000000"/>
                </a:solidFill>
                <a:latin typeface="Roboto Serif"/>
                <a:ea typeface="Roboto Serif"/>
                <a:cs typeface="Roboto Serif"/>
                <a:sym typeface="Roboto Serif"/>
              </a:rPr>
              <a:t>Opstarten: personeel, locatie &amp; partners</a:t>
            </a:r>
            <a:endParaRPr b="0" i="0" sz="1600" u="none" cap="none" strike="noStrike">
              <a:solidFill>
                <a:srgbClr val="000000"/>
              </a:solidFill>
              <a:latin typeface="Roboto Serif"/>
              <a:ea typeface="Roboto Serif"/>
              <a:cs typeface="Roboto Serif"/>
              <a:sym typeface="Roboto Serif"/>
            </a:endParaRPr>
          </a:p>
        </p:txBody>
      </p:sp>
      <p:sp>
        <p:nvSpPr>
          <p:cNvPr id="264" name="Google Shape;264;g3a933aa99fd_0_49"/>
          <p:cNvSpPr txBox="1"/>
          <p:nvPr/>
        </p:nvSpPr>
        <p:spPr>
          <a:xfrm>
            <a:off x="10141120" y="2337361"/>
            <a:ext cx="26304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4000"/>
              <a:buFont typeface="Arial"/>
              <a:buNone/>
            </a:pPr>
            <a:r>
              <a:rPr b="0" i="0" lang="en-US" sz="4000" u="none" cap="none" strike="noStrike">
                <a:solidFill>
                  <a:srgbClr val="000000"/>
                </a:solidFill>
                <a:latin typeface="Bebas Neue"/>
                <a:ea typeface="Bebas Neue"/>
                <a:cs typeface="Bebas Neue"/>
                <a:sym typeface="Bebas Neue"/>
              </a:rPr>
              <a:t>Fase 2</a:t>
            </a:r>
            <a:endParaRPr b="0" i="0" sz="1400" u="none" cap="none" strike="noStrike">
              <a:solidFill>
                <a:srgbClr val="000000"/>
              </a:solidFill>
              <a:latin typeface="Arial"/>
              <a:ea typeface="Arial"/>
              <a:cs typeface="Arial"/>
              <a:sym typeface="Arial"/>
            </a:endParaRPr>
          </a:p>
        </p:txBody>
      </p:sp>
      <p:sp>
        <p:nvSpPr>
          <p:cNvPr id="265" name="Google Shape;265;g3a933aa99fd_0_49"/>
          <p:cNvSpPr txBox="1"/>
          <p:nvPr/>
        </p:nvSpPr>
        <p:spPr>
          <a:xfrm>
            <a:off x="10350059" y="2993964"/>
            <a:ext cx="2231400" cy="11700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chemeClr val="dk1"/>
              </a:buClr>
              <a:buSzPts val="2000"/>
              <a:buFont typeface="Arial"/>
              <a:buNone/>
            </a:pPr>
            <a:r>
              <a:rPr b="0" i="0" lang="en-US" sz="2000" u="none" cap="none" strike="noStrike">
                <a:solidFill>
                  <a:schemeClr val="dk1"/>
                </a:solidFill>
                <a:latin typeface="Roboto Serif"/>
                <a:ea typeface="Roboto Serif"/>
                <a:cs typeface="Roboto Serif"/>
                <a:sym typeface="Roboto Serif"/>
              </a:rPr>
              <a:t>Uitvoering: van instroom tot uitstroom</a:t>
            </a:r>
            <a:endParaRPr b="0" i="0" sz="1400" u="none" cap="none" strike="noStrike">
              <a:solidFill>
                <a:srgbClr val="000000"/>
              </a:solidFill>
              <a:latin typeface="Roboto Serif"/>
              <a:ea typeface="Roboto Serif"/>
              <a:cs typeface="Roboto Serif"/>
              <a:sym typeface="Roboto Serif"/>
            </a:endParaRPr>
          </a:p>
        </p:txBody>
      </p:sp>
      <p:sp>
        <p:nvSpPr>
          <p:cNvPr id="266" name="Google Shape;266;g3a933aa99fd_0_49"/>
          <p:cNvSpPr txBox="1"/>
          <p:nvPr/>
        </p:nvSpPr>
        <p:spPr>
          <a:xfrm>
            <a:off x="14762857" y="6181744"/>
            <a:ext cx="2630400" cy="585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800"/>
              <a:buFont typeface="Arial"/>
              <a:buNone/>
            </a:pPr>
            <a:r>
              <a:rPr b="0" i="0" lang="en-US" sz="3800" u="none" cap="none" strike="noStrike">
                <a:solidFill>
                  <a:srgbClr val="000000"/>
                </a:solidFill>
                <a:latin typeface="Bebas Neue"/>
                <a:ea typeface="Bebas Neue"/>
                <a:cs typeface="Bebas Neue"/>
                <a:sym typeface="Bebas Neue"/>
              </a:rPr>
              <a:t>Fase 3</a:t>
            </a:r>
            <a:endParaRPr b="0" i="0" sz="1400" u="none" cap="none" strike="noStrike">
              <a:solidFill>
                <a:srgbClr val="000000"/>
              </a:solidFill>
              <a:latin typeface="Arial"/>
              <a:ea typeface="Arial"/>
              <a:cs typeface="Arial"/>
              <a:sym typeface="Arial"/>
            </a:endParaRPr>
          </a:p>
        </p:txBody>
      </p:sp>
      <p:sp>
        <p:nvSpPr>
          <p:cNvPr id="267" name="Google Shape;267;g3a933aa99fd_0_49"/>
          <p:cNvSpPr txBox="1"/>
          <p:nvPr/>
        </p:nvSpPr>
        <p:spPr>
          <a:xfrm>
            <a:off x="15241340" y="7101164"/>
            <a:ext cx="1673400" cy="7389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chemeClr val="dk1"/>
              </a:buClr>
              <a:buSzPts val="2000"/>
              <a:buFont typeface="Arial"/>
              <a:buNone/>
            </a:pPr>
            <a:r>
              <a:rPr b="0" i="0" lang="en-US" sz="2000" u="none" cap="none" strike="noStrike">
                <a:solidFill>
                  <a:schemeClr val="dk1"/>
                </a:solidFill>
                <a:latin typeface="Roboto Serif"/>
                <a:ea typeface="Roboto Serif"/>
                <a:cs typeface="Roboto Serif"/>
                <a:sym typeface="Roboto Serif"/>
              </a:rPr>
              <a:t>Monitoring &amp; bijsturing</a:t>
            </a:r>
            <a:endParaRPr b="0" i="0" sz="1400" u="none" cap="none" strike="noStrike">
              <a:solidFill>
                <a:srgbClr val="000000"/>
              </a:solidFill>
              <a:latin typeface="Roboto Serif"/>
              <a:ea typeface="Roboto Serif"/>
              <a:cs typeface="Roboto Serif"/>
              <a:sym typeface="Roboto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7D9"/>
        </a:solidFill>
      </p:bgPr>
    </p:bg>
    <p:spTree>
      <p:nvGrpSpPr>
        <p:cNvPr id="271" name="Shape 271"/>
        <p:cNvGrpSpPr/>
        <p:nvPr/>
      </p:nvGrpSpPr>
      <p:grpSpPr>
        <a:xfrm>
          <a:off x="0" y="0"/>
          <a:ext cx="0" cy="0"/>
          <a:chOff x="0" y="0"/>
          <a:chExt cx="0" cy="0"/>
        </a:xfrm>
      </p:grpSpPr>
      <p:grpSp>
        <p:nvGrpSpPr>
          <p:cNvPr id="272" name="Google Shape;272;g3a933aa99fd_0_65"/>
          <p:cNvGrpSpPr/>
          <p:nvPr/>
        </p:nvGrpSpPr>
        <p:grpSpPr>
          <a:xfrm rot="5400000">
            <a:off x="-341882" y="5906825"/>
            <a:ext cx="5674433" cy="2711232"/>
            <a:chOff x="0" y="-57150"/>
            <a:chExt cx="1350059" cy="769930"/>
          </a:xfrm>
        </p:grpSpPr>
        <p:sp>
          <p:nvSpPr>
            <p:cNvPr id="273" name="Google Shape;273;g3a933aa99fd_0_65"/>
            <p:cNvSpPr/>
            <p:nvPr/>
          </p:nvSpPr>
          <p:spPr>
            <a:xfrm>
              <a:off x="0" y="0"/>
              <a:ext cx="1350059" cy="712780"/>
            </a:xfrm>
            <a:custGeom>
              <a:rect b="b" l="l" r="r" t="t"/>
              <a:pathLst>
                <a:path extrusionOk="0" h="712780" w="1350059">
                  <a:moveTo>
                    <a:pt x="1137309" y="0"/>
                  </a:moveTo>
                  <a:lnTo>
                    <a:pt x="12994" y="0"/>
                  </a:lnTo>
                  <a:cubicBezTo>
                    <a:pt x="9548" y="0"/>
                    <a:pt x="6243" y="1369"/>
                    <a:pt x="3806" y="3806"/>
                  </a:cubicBezTo>
                  <a:cubicBezTo>
                    <a:pt x="1369" y="6243"/>
                    <a:pt x="0" y="9548"/>
                    <a:pt x="0" y="12994"/>
                  </a:cubicBezTo>
                  <a:lnTo>
                    <a:pt x="0" y="699786"/>
                  </a:lnTo>
                  <a:cubicBezTo>
                    <a:pt x="0" y="706962"/>
                    <a:pt x="5818" y="712780"/>
                    <a:pt x="12994" y="712780"/>
                  </a:cubicBezTo>
                  <a:lnTo>
                    <a:pt x="1137309" y="712780"/>
                  </a:lnTo>
                  <a:cubicBezTo>
                    <a:pt x="1145343" y="712780"/>
                    <a:pt x="1152760" y="708471"/>
                    <a:pt x="1156740" y="701492"/>
                  </a:cubicBezTo>
                  <a:lnTo>
                    <a:pt x="1347067" y="367678"/>
                  </a:lnTo>
                  <a:cubicBezTo>
                    <a:pt x="1351057" y="360681"/>
                    <a:pt x="1351057" y="352098"/>
                    <a:pt x="1347067" y="345102"/>
                  </a:cubicBezTo>
                  <a:lnTo>
                    <a:pt x="1156740" y="11288"/>
                  </a:lnTo>
                  <a:cubicBezTo>
                    <a:pt x="1152760" y="4309"/>
                    <a:pt x="1145343" y="0"/>
                    <a:pt x="1137309"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g3a933aa99fd_0_65"/>
            <p:cNvSpPr txBox="1"/>
            <p:nvPr/>
          </p:nvSpPr>
          <p:spPr>
            <a:xfrm>
              <a:off x="0" y="-57150"/>
              <a:ext cx="1239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5" name="Google Shape;275;g3a933aa99fd_0_65"/>
          <p:cNvGrpSpPr/>
          <p:nvPr/>
        </p:nvGrpSpPr>
        <p:grpSpPr>
          <a:xfrm rot="5400000">
            <a:off x="2826304" y="5456751"/>
            <a:ext cx="4730958" cy="2711232"/>
            <a:chOff x="0" y="-57150"/>
            <a:chExt cx="1214873" cy="769930"/>
          </a:xfrm>
        </p:grpSpPr>
        <p:sp>
          <p:nvSpPr>
            <p:cNvPr id="276" name="Google Shape;276;g3a933aa99fd_0_65"/>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3a933aa99fd_0_65"/>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8" name="Google Shape;278;g3a933aa99fd_0_65"/>
          <p:cNvGrpSpPr/>
          <p:nvPr/>
        </p:nvGrpSpPr>
        <p:grpSpPr>
          <a:xfrm>
            <a:off x="1517034" y="3569277"/>
            <a:ext cx="1755160" cy="1755160"/>
            <a:chOff x="0" y="0"/>
            <a:chExt cx="812800" cy="812800"/>
          </a:xfrm>
        </p:grpSpPr>
        <p:sp>
          <p:nvSpPr>
            <p:cNvPr id="279" name="Google Shape;279;g3a933aa99fd_0_6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3a933aa99fd_0_6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1" name="Google Shape;281;g3a933aa99fd_0_65"/>
          <p:cNvGrpSpPr/>
          <p:nvPr/>
        </p:nvGrpSpPr>
        <p:grpSpPr>
          <a:xfrm>
            <a:off x="4215559" y="3569277"/>
            <a:ext cx="1755160" cy="1755160"/>
            <a:chOff x="0" y="0"/>
            <a:chExt cx="812800" cy="812800"/>
          </a:xfrm>
        </p:grpSpPr>
        <p:sp>
          <p:nvSpPr>
            <p:cNvPr id="282" name="Google Shape;282;g3a933aa99fd_0_6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3a933aa99fd_0_6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g3a933aa99fd_0_65"/>
          <p:cNvGrpSpPr/>
          <p:nvPr/>
        </p:nvGrpSpPr>
        <p:grpSpPr>
          <a:xfrm>
            <a:off x="1730495" y="3782738"/>
            <a:ext cx="1328278" cy="1328278"/>
            <a:chOff x="0" y="0"/>
            <a:chExt cx="812800" cy="812800"/>
          </a:xfrm>
        </p:grpSpPr>
        <p:sp>
          <p:nvSpPr>
            <p:cNvPr id="285" name="Google Shape;285;g3a933aa99fd_0_6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g3a933aa99fd_0_6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g3a933aa99fd_0_65"/>
          <p:cNvGrpSpPr/>
          <p:nvPr/>
        </p:nvGrpSpPr>
        <p:grpSpPr>
          <a:xfrm>
            <a:off x="4426977" y="3782738"/>
            <a:ext cx="1328278" cy="1328278"/>
            <a:chOff x="0" y="0"/>
            <a:chExt cx="812800" cy="812800"/>
          </a:xfrm>
        </p:grpSpPr>
        <p:sp>
          <p:nvSpPr>
            <p:cNvPr id="288" name="Google Shape;288;g3a933aa99fd_0_6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3a933aa99fd_0_6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g3a933aa99fd_0_65"/>
          <p:cNvGrpSpPr/>
          <p:nvPr/>
        </p:nvGrpSpPr>
        <p:grpSpPr>
          <a:xfrm rot="5400000">
            <a:off x="13624061" y="5775595"/>
            <a:ext cx="5368645" cy="2711232"/>
            <a:chOff x="0" y="-57150"/>
            <a:chExt cx="1350059" cy="769930"/>
          </a:xfrm>
        </p:grpSpPr>
        <p:sp>
          <p:nvSpPr>
            <p:cNvPr id="291" name="Google Shape;291;g3a933aa99fd_0_65"/>
            <p:cNvSpPr/>
            <p:nvPr/>
          </p:nvSpPr>
          <p:spPr>
            <a:xfrm>
              <a:off x="0" y="0"/>
              <a:ext cx="1350059" cy="712780"/>
            </a:xfrm>
            <a:custGeom>
              <a:rect b="b" l="l" r="r" t="t"/>
              <a:pathLst>
                <a:path extrusionOk="0" h="712780" w="1350059">
                  <a:moveTo>
                    <a:pt x="1137309" y="0"/>
                  </a:moveTo>
                  <a:lnTo>
                    <a:pt x="12994" y="0"/>
                  </a:lnTo>
                  <a:cubicBezTo>
                    <a:pt x="9548" y="0"/>
                    <a:pt x="6243" y="1369"/>
                    <a:pt x="3806" y="3806"/>
                  </a:cubicBezTo>
                  <a:cubicBezTo>
                    <a:pt x="1369" y="6243"/>
                    <a:pt x="0" y="9548"/>
                    <a:pt x="0" y="12994"/>
                  </a:cubicBezTo>
                  <a:lnTo>
                    <a:pt x="0" y="699786"/>
                  </a:lnTo>
                  <a:cubicBezTo>
                    <a:pt x="0" y="706962"/>
                    <a:pt x="5818" y="712780"/>
                    <a:pt x="12994" y="712780"/>
                  </a:cubicBezTo>
                  <a:lnTo>
                    <a:pt x="1137309" y="712780"/>
                  </a:lnTo>
                  <a:cubicBezTo>
                    <a:pt x="1145343" y="712780"/>
                    <a:pt x="1152760" y="708471"/>
                    <a:pt x="1156740" y="701492"/>
                  </a:cubicBezTo>
                  <a:lnTo>
                    <a:pt x="1347067" y="367678"/>
                  </a:lnTo>
                  <a:cubicBezTo>
                    <a:pt x="1351057" y="360681"/>
                    <a:pt x="1351057" y="352098"/>
                    <a:pt x="1347067" y="345102"/>
                  </a:cubicBezTo>
                  <a:lnTo>
                    <a:pt x="1156740" y="11288"/>
                  </a:lnTo>
                  <a:cubicBezTo>
                    <a:pt x="1152760" y="4309"/>
                    <a:pt x="1145343" y="0"/>
                    <a:pt x="1137309" y="0"/>
                  </a:cubicBezTo>
                  <a:close/>
                </a:path>
              </a:pathLst>
            </a:custGeom>
            <a:solidFill>
              <a:srgbClr val="FFE7C2"/>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3a933aa99fd_0_65"/>
            <p:cNvSpPr txBox="1"/>
            <p:nvPr/>
          </p:nvSpPr>
          <p:spPr>
            <a:xfrm>
              <a:off x="0" y="-57150"/>
              <a:ext cx="1239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3" name="Google Shape;293;g3a933aa99fd_0_65"/>
          <p:cNvGrpSpPr/>
          <p:nvPr/>
        </p:nvGrpSpPr>
        <p:grpSpPr>
          <a:xfrm>
            <a:off x="15330109" y="3569277"/>
            <a:ext cx="1755160" cy="1755160"/>
            <a:chOff x="0" y="0"/>
            <a:chExt cx="812800" cy="812800"/>
          </a:xfrm>
        </p:grpSpPr>
        <p:sp>
          <p:nvSpPr>
            <p:cNvPr id="294" name="Google Shape;294;g3a933aa99fd_0_6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3a933aa99fd_0_6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6" name="Google Shape;296;g3a933aa99fd_0_65"/>
          <p:cNvGrpSpPr/>
          <p:nvPr/>
        </p:nvGrpSpPr>
        <p:grpSpPr>
          <a:xfrm>
            <a:off x="15543570" y="3782738"/>
            <a:ext cx="1328278" cy="1328278"/>
            <a:chOff x="0" y="0"/>
            <a:chExt cx="812800" cy="812800"/>
          </a:xfrm>
        </p:grpSpPr>
        <p:sp>
          <p:nvSpPr>
            <p:cNvPr id="297" name="Google Shape;297;g3a933aa99fd_0_6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3a933aa99fd_0_6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9" name="Google Shape;299;g3a933aa99fd_0_65"/>
          <p:cNvGrpSpPr/>
          <p:nvPr/>
        </p:nvGrpSpPr>
        <p:grpSpPr>
          <a:xfrm rot="5400000">
            <a:off x="8395081" y="5374803"/>
            <a:ext cx="4567102" cy="2711231"/>
            <a:chOff x="0" y="-57150"/>
            <a:chExt cx="1296883" cy="769930"/>
          </a:xfrm>
        </p:grpSpPr>
        <p:sp>
          <p:nvSpPr>
            <p:cNvPr id="300" name="Google Shape;300;g3a933aa99fd_0_65"/>
            <p:cNvSpPr/>
            <p:nvPr/>
          </p:nvSpPr>
          <p:spPr>
            <a:xfrm>
              <a:off x="6" y="0"/>
              <a:ext cx="1296877"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g3a933aa99fd_0_65"/>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g3a933aa99fd_0_65"/>
          <p:cNvGrpSpPr/>
          <p:nvPr/>
        </p:nvGrpSpPr>
        <p:grpSpPr>
          <a:xfrm>
            <a:off x="9696290" y="3569277"/>
            <a:ext cx="1755160" cy="1755160"/>
            <a:chOff x="0" y="0"/>
            <a:chExt cx="812800" cy="812800"/>
          </a:xfrm>
        </p:grpSpPr>
        <p:sp>
          <p:nvSpPr>
            <p:cNvPr id="303" name="Google Shape;303;g3a933aa99fd_0_6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g3a933aa99fd_0_6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g3a933aa99fd_0_65"/>
          <p:cNvGrpSpPr/>
          <p:nvPr/>
        </p:nvGrpSpPr>
        <p:grpSpPr>
          <a:xfrm>
            <a:off x="9913836" y="3782738"/>
            <a:ext cx="1328278" cy="1328278"/>
            <a:chOff x="0" y="0"/>
            <a:chExt cx="812800" cy="812800"/>
          </a:xfrm>
        </p:grpSpPr>
        <p:sp>
          <p:nvSpPr>
            <p:cNvPr id="306" name="Google Shape;306;g3a933aa99fd_0_6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g3a933aa99fd_0_6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8" name="Google Shape;308;g3a933aa99fd_0_65"/>
          <p:cNvGrpSpPr/>
          <p:nvPr/>
        </p:nvGrpSpPr>
        <p:grpSpPr>
          <a:xfrm>
            <a:off x="1400313" y="9169099"/>
            <a:ext cx="1988591" cy="591908"/>
            <a:chOff x="22264" y="0"/>
            <a:chExt cx="2800833" cy="833673"/>
          </a:xfrm>
        </p:grpSpPr>
        <p:sp>
          <p:nvSpPr>
            <p:cNvPr id="309" name="Google Shape;309;g3a933aa99fd_0_65"/>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g3a933aa99fd_0_65"/>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11" name="Google Shape;311;g3a933aa99fd_0_65"/>
          <p:cNvGrpSpPr/>
          <p:nvPr/>
        </p:nvGrpSpPr>
        <p:grpSpPr>
          <a:xfrm>
            <a:off x="4098845" y="8360590"/>
            <a:ext cx="1988591" cy="591908"/>
            <a:chOff x="22264" y="0"/>
            <a:chExt cx="2800833" cy="833673"/>
          </a:xfrm>
        </p:grpSpPr>
        <p:sp>
          <p:nvSpPr>
            <p:cNvPr id="312" name="Google Shape;312;g3a933aa99fd_0_65"/>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g3a933aa99fd_0_65"/>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14" name="Google Shape;314;g3a933aa99fd_0_65"/>
          <p:cNvGrpSpPr/>
          <p:nvPr/>
        </p:nvGrpSpPr>
        <p:grpSpPr>
          <a:xfrm>
            <a:off x="15213373" y="8957194"/>
            <a:ext cx="1988591" cy="591908"/>
            <a:chOff x="22264" y="0"/>
            <a:chExt cx="2800833" cy="833673"/>
          </a:xfrm>
        </p:grpSpPr>
        <p:sp>
          <p:nvSpPr>
            <p:cNvPr id="315" name="Google Shape;315;g3a933aa99fd_0_65"/>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g3a933aa99fd_0_65"/>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17" name="Google Shape;317;g3a933aa99fd_0_65"/>
          <p:cNvGrpSpPr/>
          <p:nvPr/>
        </p:nvGrpSpPr>
        <p:grpSpPr>
          <a:xfrm>
            <a:off x="9559184" y="8154850"/>
            <a:ext cx="1988591" cy="591908"/>
            <a:chOff x="22264" y="0"/>
            <a:chExt cx="2800833" cy="833673"/>
          </a:xfrm>
        </p:grpSpPr>
        <p:sp>
          <p:nvSpPr>
            <p:cNvPr id="318" name="Google Shape;318;g3a933aa99fd_0_65"/>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g3a933aa99fd_0_65"/>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0" name="Google Shape;320;g3a933aa99fd_0_65"/>
          <p:cNvSpPr/>
          <p:nvPr/>
        </p:nvSpPr>
        <p:spPr>
          <a:xfrm>
            <a:off x="4723065" y="4023237"/>
            <a:ext cx="775350" cy="835957"/>
          </a:xfrm>
          <a:custGeom>
            <a:rect b="b" l="l" r="r" t="t"/>
            <a:pathLst>
              <a:path extrusionOk="0" h="835957" w="775350">
                <a:moveTo>
                  <a:pt x="0" y="0"/>
                </a:moveTo>
                <a:lnTo>
                  <a:pt x="775350" y="0"/>
                </a:lnTo>
                <a:lnTo>
                  <a:pt x="775350" y="835956"/>
                </a:lnTo>
                <a:lnTo>
                  <a:pt x="0" y="835956"/>
                </a:lnTo>
                <a:lnTo>
                  <a:pt x="0" y="0"/>
                </a:lnTo>
                <a:close/>
              </a:path>
            </a:pathLst>
          </a:custGeom>
          <a:blipFill rotWithShape="1">
            <a:blip r:embed="rId3">
              <a:alphaModFix/>
            </a:blip>
            <a:stretch>
              <a:fillRect b="0" l="0" r="0" t="0"/>
            </a:stretch>
          </a:blipFill>
          <a:ln>
            <a:noFill/>
          </a:ln>
        </p:spPr>
      </p:sp>
      <p:sp>
        <p:nvSpPr>
          <p:cNvPr id="321" name="Google Shape;321;g3a933aa99fd_0_65"/>
          <p:cNvSpPr/>
          <p:nvPr/>
        </p:nvSpPr>
        <p:spPr>
          <a:xfrm>
            <a:off x="15733096" y="4177626"/>
            <a:ext cx="1005117" cy="595532"/>
          </a:xfrm>
          <a:custGeom>
            <a:rect b="b" l="l" r="r" t="t"/>
            <a:pathLst>
              <a:path extrusionOk="0" h="595532" w="1005117">
                <a:moveTo>
                  <a:pt x="0" y="0"/>
                </a:moveTo>
                <a:lnTo>
                  <a:pt x="1005117" y="0"/>
                </a:lnTo>
                <a:lnTo>
                  <a:pt x="1005117" y="595532"/>
                </a:lnTo>
                <a:lnTo>
                  <a:pt x="0" y="595532"/>
                </a:lnTo>
                <a:lnTo>
                  <a:pt x="0" y="0"/>
                </a:lnTo>
                <a:close/>
              </a:path>
            </a:pathLst>
          </a:custGeom>
          <a:blipFill rotWithShape="1">
            <a:blip r:embed="rId4">
              <a:alphaModFix/>
            </a:blip>
            <a:stretch>
              <a:fillRect b="0" l="0" r="0" t="0"/>
            </a:stretch>
          </a:blipFill>
          <a:ln>
            <a:noFill/>
          </a:ln>
        </p:spPr>
      </p:sp>
      <p:sp>
        <p:nvSpPr>
          <p:cNvPr id="322" name="Google Shape;322;g3a933aa99fd_0_65"/>
          <p:cNvSpPr/>
          <p:nvPr/>
        </p:nvSpPr>
        <p:spPr>
          <a:xfrm>
            <a:off x="10115514" y="3981304"/>
            <a:ext cx="875949" cy="860620"/>
          </a:xfrm>
          <a:custGeom>
            <a:rect b="b" l="l" r="r" t="t"/>
            <a:pathLst>
              <a:path extrusionOk="0" h="860620" w="875949">
                <a:moveTo>
                  <a:pt x="0" y="0"/>
                </a:moveTo>
                <a:lnTo>
                  <a:pt x="875949" y="0"/>
                </a:lnTo>
                <a:lnTo>
                  <a:pt x="875949" y="860620"/>
                </a:lnTo>
                <a:lnTo>
                  <a:pt x="0" y="860620"/>
                </a:lnTo>
                <a:lnTo>
                  <a:pt x="0" y="0"/>
                </a:lnTo>
                <a:close/>
              </a:path>
            </a:pathLst>
          </a:custGeom>
          <a:blipFill rotWithShape="1">
            <a:blip r:embed="rId5">
              <a:alphaModFix/>
            </a:blip>
            <a:stretch>
              <a:fillRect b="0" l="0" r="0" t="0"/>
            </a:stretch>
          </a:blipFill>
          <a:ln>
            <a:noFill/>
          </a:ln>
        </p:spPr>
      </p:sp>
      <p:sp>
        <p:nvSpPr>
          <p:cNvPr id="323" name="Google Shape;323;g3a933aa99fd_0_65"/>
          <p:cNvSpPr/>
          <p:nvPr/>
        </p:nvSpPr>
        <p:spPr>
          <a:xfrm>
            <a:off x="1846805" y="3941139"/>
            <a:ext cx="1128716" cy="828195"/>
          </a:xfrm>
          <a:custGeom>
            <a:rect b="b" l="l" r="r" t="t"/>
            <a:pathLst>
              <a:path extrusionOk="0" h="828195" w="1128716">
                <a:moveTo>
                  <a:pt x="0" y="0"/>
                </a:moveTo>
                <a:lnTo>
                  <a:pt x="1128716" y="0"/>
                </a:lnTo>
                <a:lnTo>
                  <a:pt x="1128716" y="828195"/>
                </a:lnTo>
                <a:lnTo>
                  <a:pt x="0" y="828195"/>
                </a:lnTo>
                <a:lnTo>
                  <a:pt x="0" y="0"/>
                </a:lnTo>
                <a:close/>
              </a:path>
            </a:pathLst>
          </a:custGeom>
          <a:blipFill rotWithShape="1">
            <a:blip r:embed="rId6">
              <a:alphaModFix/>
            </a:blip>
            <a:stretch>
              <a:fillRect b="0" l="0" r="0" t="0"/>
            </a:stretch>
          </a:blipFill>
          <a:ln>
            <a:noFill/>
          </a:ln>
        </p:spPr>
      </p:sp>
      <p:sp>
        <p:nvSpPr>
          <p:cNvPr id="324" name="Google Shape;324;g3a933aa99fd_0_65"/>
          <p:cNvSpPr txBox="1"/>
          <p:nvPr/>
        </p:nvSpPr>
        <p:spPr>
          <a:xfrm>
            <a:off x="1028700" y="422614"/>
            <a:ext cx="1947000" cy="1139100"/>
          </a:xfrm>
          <a:prstGeom prst="rect">
            <a:avLst/>
          </a:prstGeom>
          <a:noFill/>
          <a:ln>
            <a:noFill/>
          </a:ln>
        </p:spPr>
        <p:txBody>
          <a:bodyPr anchorCtr="0" anchor="t" bIns="0" lIns="0" spcFirstLastPara="1" rIns="0" wrap="square" tIns="0">
            <a:spAutoFit/>
          </a:bodyPr>
          <a:lstStyle/>
          <a:p>
            <a:pPr indent="0" lvl="0" marL="0" marR="0" rtl="0" algn="just">
              <a:lnSpc>
                <a:spcPct val="140005"/>
              </a:lnSpc>
              <a:spcBef>
                <a:spcPts val="0"/>
              </a:spcBef>
              <a:spcAft>
                <a:spcPts val="0"/>
              </a:spcAft>
              <a:buClr>
                <a:srgbClr val="000000"/>
              </a:buClr>
              <a:buSzPts val="7400"/>
              <a:buFont typeface="Arial"/>
              <a:buNone/>
            </a:pPr>
            <a:r>
              <a:rPr b="0" i="0" lang="en-US" sz="7400" u="none" cap="none" strike="noStrike">
                <a:solidFill>
                  <a:srgbClr val="000000"/>
                </a:solidFill>
                <a:latin typeface="Bebas Neue"/>
                <a:ea typeface="Bebas Neue"/>
                <a:cs typeface="Bebas Neue"/>
                <a:sym typeface="Bebas Neue"/>
              </a:rPr>
              <a:t>FASE 0</a:t>
            </a:r>
            <a:endParaRPr b="0" i="0" sz="1400" u="none" cap="none" strike="noStrike">
              <a:solidFill>
                <a:srgbClr val="000000"/>
              </a:solidFill>
              <a:latin typeface="Arial"/>
              <a:ea typeface="Arial"/>
              <a:cs typeface="Arial"/>
              <a:sym typeface="Arial"/>
            </a:endParaRPr>
          </a:p>
        </p:txBody>
      </p:sp>
      <p:sp>
        <p:nvSpPr>
          <p:cNvPr id="325" name="Google Shape;325;g3a933aa99fd_0_65"/>
          <p:cNvSpPr txBox="1"/>
          <p:nvPr/>
        </p:nvSpPr>
        <p:spPr>
          <a:xfrm>
            <a:off x="1359719" y="5430693"/>
            <a:ext cx="20700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extLst>
                  <a:ext uri="http://customooxmlschemas.google.com/">
                    <go:slidesCustomData xmlns:go="http://customooxmlschemas.google.com/" textRoundtripDataId="2"/>
                  </a:ext>
                </a:extLst>
              </a:rPr>
              <a:t>Visie</a:t>
            </a:r>
            <a:endParaRPr b="0" i="0" sz="1400" u="none" cap="none" strike="noStrike">
              <a:solidFill>
                <a:srgbClr val="000000"/>
              </a:solidFill>
              <a:latin typeface="Arial"/>
              <a:ea typeface="Arial"/>
              <a:cs typeface="Arial"/>
              <a:sym typeface="Arial"/>
            </a:endParaRPr>
          </a:p>
        </p:txBody>
      </p:sp>
      <p:sp>
        <p:nvSpPr>
          <p:cNvPr id="326" name="Google Shape;326;g3a933aa99fd_0_65"/>
          <p:cNvSpPr txBox="1"/>
          <p:nvPr/>
        </p:nvSpPr>
        <p:spPr>
          <a:xfrm>
            <a:off x="4139721" y="5430693"/>
            <a:ext cx="19590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Bestuurlijk proces</a:t>
            </a:r>
            <a:endParaRPr b="0" i="0" sz="1400" u="none" cap="none" strike="noStrike">
              <a:solidFill>
                <a:srgbClr val="000000"/>
              </a:solidFill>
              <a:latin typeface="Arial"/>
              <a:ea typeface="Arial"/>
              <a:cs typeface="Arial"/>
              <a:sym typeface="Arial"/>
            </a:endParaRPr>
          </a:p>
        </p:txBody>
      </p:sp>
      <p:sp>
        <p:nvSpPr>
          <p:cNvPr id="327" name="Google Shape;327;g3a933aa99fd_0_65"/>
          <p:cNvSpPr txBox="1"/>
          <p:nvPr/>
        </p:nvSpPr>
        <p:spPr>
          <a:xfrm>
            <a:off x="1139726" y="5902150"/>
            <a:ext cx="2383500" cy="41376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Visie kent integraal karakter</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Argumentatie voor een opvang in eigen regie</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Maatschappelijke en lokale voordelen in kaart brengen</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Visie scherp: meedoen vanaf dag 1 (integratie)</a:t>
            </a:r>
            <a:endParaRPr b="0" i="0" sz="1400" u="none" cap="none" strike="noStrike">
              <a:solidFill>
                <a:srgbClr val="060F05"/>
              </a:solidFill>
              <a:latin typeface="Lato"/>
              <a:ea typeface="Lato"/>
              <a:cs typeface="Lato"/>
              <a:sym typeface="Lato"/>
            </a:endParaRPr>
          </a:p>
          <a:p>
            <a:pPr indent="-165100" lvl="1" marL="304800" marR="0" rtl="0" algn="l">
              <a:lnSpc>
                <a:spcPct val="140000"/>
              </a:lnSpc>
              <a:spcBef>
                <a:spcPts val="0"/>
              </a:spcBef>
              <a:spcAft>
                <a:spcPts val="0"/>
              </a:spcAft>
              <a:buClr>
                <a:srgbClr val="060F05"/>
              </a:buClr>
              <a:buSzPts val="1400"/>
              <a:buFont typeface="Lato"/>
              <a:buChar char="•"/>
            </a:pPr>
            <a:r>
              <a:rPr b="0" i="0" lang="en-US" sz="1400" u="none" cap="none" strike="noStrike">
                <a:solidFill>
                  <a:srgbClr val="060F05"/>
                </a:solidFill>
                <a:latin typeface="Lato"/>
                <a:ea typeface="Lato"/>
                <a:cs typeface="Lato"/>
                <a:sym typeface="Lato"/>
              </a:rPr>
              <a:t>Formuleer indicatoren voor 0-meting</a:t>
            </a:r>
            <a:endParaRPr b="0" i="0" sz="1400" u="none" cap="none" strike="noStrike">
              <a:solidFill>
                <a:srgbClr val="060F05"/>
              </a:solidFill>
              <a:latin typeface="Lato"/>
              <a:ea typeface="Lato"/>
              <a:cs typeface="Lato"/>
              <a:sym typeface="Lato"/>
            </a:endParaRPr>
          </a:p>
          <a:p>
            <a:pPr indent="0" lvl="0" marL="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a:p>
            <a:pPr indent="0" lvl="0" marL="0" marR="0" rtl="0" algn="ctr">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a:p>
            <a:pPr indent="0" lvl="0" marL="0" marR="0" rtl="0" algn="ctr">
              <a:lnSpc>
                <a:spcPct val="18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p:txBody>
      </p:sp>
      <p:sp>
        <p:nvSpPr>
          <p:cNvPr id="328" name="Google Shape;328;g3a933aa99fd_0_65"/>
          <p:cNvSpPr txBox="1"/>
          <p:nvPr/>
        </p:nvSpPr>
        <p:spPr>
          <a:xfrm>
            <a:off x="1028700" y="1594191"/>
            <a:ext cx="16119600" cy="17610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Clr>
                <a:srgbClr val="000000"/>
              </a:buClr>
              <a:buSzPts val="2200"/>
              <a:buFont typeface="Arial"/>
              <a:buNone/>
            </a:pPr>
            <a:r>
              <a:rPr b="0" i="0" lang="en-US" sz="2200" u="none" cap="none" strike="noStrike">
                <a:solidFill>
                  <a:srgbClr val="000000"/>
                </a:solidFill>
                <a:latin typeface="Roboto Serif"/>
                <a:ea typeface="Roboto Serif"/>
                <a:cs typeface="Roboto Serif"/>
                <a:sym typeface="Roboto Serif"/>
              </a:rPr>
              <a:t>Je hebt als gemeente een duidelijke visie over opvang opgesteld. De visie is vertaald naar een bestuursakkoord, uitgangspunten en beleidskaders. Je overtuigt het bestuur waarom een opvang in eigen regie een passende vorm is. Idealiter heb je al een locatie op het oog. Je gaat in gesprek met partners over een mogelijke samenwerking. Omgevingsmanagement en participatie van lokale bevolking speelt een cruciale rol in dit proces.  </a:t>
            </a:r>
            <a:endParaRPr b="0" i="0" sz="1400" u="none" cap="none" strike="noStrike">
              <a:solidFill>
                <a:srgbClr val="000000"/>
              </a:solidFill>
              <a:latin typeface="Roboto Serif"/>
              <a:ea typeface="Roboto Serif"/>
              <a:cs typeface="Roboto Serif"/>
              <a:sym typeface="Roboto Serif"/>
            </a:endParaRPr>
          </a:p>
        </p:txBody>
      </p:sp>
      <p:sp>
        <p:nvSpPr>
          <p:cNvPr id="329" name="Google Shape;329;g3a933aa99fd_0_65"/>
          <p:cNvSpPr txBox="1"/>
          <p:nvPr/>
        </p:nvSpPr>
        <p:spPr>
          <a:xfrm>
            <a:off x="15388836" y="5430693"/>
            <a:ext cx="16380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Omgeving</a:t>
            </a:r>
            <a:endParaRPr b="0" i="0" sz="1400" u="none" cap="none" strike="noStrike">
              <a:solidFill>
                <a:srgbClr val="000000"/>
              </a:solidFill>
              <a:latin typeface="Arial"/>
              <a:ea typeface="Arial"/>
              <a:cs typeface="Arial"/>
              <a:sym typeface="Arial"/>
            </a:endParaRPr>
          </a:p>
        </p:txBody>
      </p:sp>
      <p:sp>
        <p:nvSpPr>
          <p:cNvPr id="330" name="Google Shape;330;g3a933aa99fd_0_65"/>
          <p:cNvSpPr txBox="1"/>
          <p:nvPr/>
        </p:nvSpPr>
        <p:spPr>
          <a:xfrm>
            <a:off x="9403450" y="5430700"/>
            <a:ext cx="22470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Juridisch &amp; financieel</a:t>
            </a:r>
            <a:endParaRPr b="0" i="0" sz="1400" u="none" cap="none" strike="noStrike">
              <a:solidFill>
                <a:srgbClr val="000000"/>
              </a:solidFill>
              <a:latin typeface="Arial"/>
              <a:ea typeface="Arial"/>
              <a:cs typeface="Arial"/>
              <a:sym typeface="Arial"/>
            </a:endParaRPr>
          </a:p>
        </p:txBody>
      </p:sp>
      <p:sp>
        <p:nvSpPr>
          <p:cNvPr id="331" name="Google Shape;331;g3a933aa99fd_0_65"/>
          <p:cNvSpPr txBox="1"/>
          <p:nvPr/>
        </p:nvSpPr>
        <p:spPr>
          <a:xfrm>
            <a:off x="4059217" y="6048548"/>
            <a:ext cx="2020200" cy="2025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400"/>
              <a:buFont typeface="Arial"/>
              <a:buNone/>
            </a:pPr>
            <a:r>
              <a:rPr b="0" i="0" lang="en-US" sz="1400" u="none" cap="none" strike="noStrike">
                <a:solidFill>
                  <a:srgbClr val="060F05"/>
                </a:solidFill>
                <a:latin typeface="Lato"/>
                <a:ea typeface="Lato"/>
                <a:cs typeface="Lato"/>
                <a:sym typeface="Lato"/>
              </a:rPr>
              <a:t>:</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Start nota</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Nota van uitgangspunten </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Beleidskader</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Bestuursakkoord</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Plan van Aanpak </a:t>
            </a:r>
            <a:endParaRPr b="0" i="0" sz="1400" u="none" cap="none" strike="noStrike">
              <a:solidFill>
                <a:srgbClr val="000000"/>
              </a:solidFill>
              <a:latin typeface="Arial"/>
              <a:ea typeface="Arial"/>
              <a:cs typeface="Arial"/>
              <a:sym typeface="Arial"/>
            </a:endParaRPr>
          </a:p>
        </p:txBody>
      </p:sp>
      <p:sp>
        <p:nvSpPr>
          <p:cNvPr id="332" name="Google Shape;332;g3a933aa99fd_0_65"/>
          <p:cNvSpPr txBox="1"/>
          <p:nvPr/>
        </p:nvSpPr>
        <p:spPr>
          <a:xfrm>
            <a:off x="15100726" y="6128013"/>
            <a:ext cx="2247000" cy="20256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Omgevingsmanagement inrichten</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Participatie bewoners in het proces</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Communicatie met inwoners/ omwonenden</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Betrekken van de buurt</a:t>
            </a:r>
            <a:endParaRPr b="0" i="0" sz="1400" u="none" cap="none" strike="noStrike">
              <a:solidFill>
                <a:srgbClr val="000000"/>
              </a:solidFill>
              <a:latin typeface="Arial"/>
              <a:ea typeface="Arial"/>
              <a:cs typeface="Arial"/>
              <a:sym typeface="Arial"/>
            </a:endParaRPr>
          </a:p>
        </p:txBody>
      </p:sp>
      <p:sp>
        <p:nvSpPr>
          <p:cNvPr id="333" name="Google Shape;333;g3a933aa99fd_0_65"/>
          <p:cNvSpPr txBox="1"/>
          <p:nvPr/>
        </p:nvSpPr>
        <p:spPr>
          <a:xfrm>
            <a:off x="9589632" y="6234603"/>
            <a:ext cx="2020200" cy="20256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Wettelijke kaders inachtneming</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Business case opstellen</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Vergunningen en aanbestedingen</a:t>
            </a:r>
            <a:endParaRPr b="0" i="0" sz="1400" u="none" cap="none" strike="noStrike">
              <a:solidFill>
                <a:srgbClr val="000000"/>
              </a:solidFill>
              <a:latin typeface="Arial"/>
              <a:ea typeface="Arial"/>
              <a:cs typeface="Arial"/>
              <a:sym typeface="Arial"/>
            </a:endParaRPr>
          </a:p>
          <a:p>
            <a:pPr indent="0" lvl="0" marL="0" marR="0" rtl="0" algn="ctr">
              <a:lnSpc>
                <a:spcPct val="18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p:txBody>
      </p:sp>
      <p:grpSp>
        <p:nvGrpSpPr>
          <p:cNvPr id="334" name="Google Shape;334;g3a933aa99fd_0_65"/>
          <p:cNvGrpSpPr/>
          <p:nvPr/>
        </p:nvGrpSpPr>
        <p:grpSpPr>
          <a:xfrm rot="5400000">
            <a:off x="5468927" y="5467078"/>
            <a:ext cx="4751611" cy="2711232"/>
            <a:chOff x="0" y="-57150"/>
            <a:chExt cx="1214873" cy="769930"/>
          </a:xfrm>
        </p:grpSpPr>
        <p:sp>
          <p:nvSpPr>
            <p:cNvPr id="335" name="Google Shape;335;g3a933aa99fd_0_65"/>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CF7F6"/>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g3a933aa99fd_0_65"/>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37" name="Google Shape;337;g3a933aa99fd_0_65"/>
          <p:cNvGrpSpPr/>
          <p:nvPr/>
        </p:nvGrpSpPr>
        <p:grpSpPr>
          <a:xfrm>
            <a:off x="6860330" y="3569277"/>
            <a:ext cx="1755160" cy="1755160"/>
            <a:chOff x="0" y="0"/>
            <a:chExt cx="812800" cy="812800"/>
          </a:xfrm>
        </p:grpSpPr>
        <p:sp>
          <p:nvSpPr>
            <p:cNvPr id="338" name="Google Shape;338;g3a933aa99fd_0_6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g3a933aa99fd_0_6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0" name="Google Shape;340;g3a933aa99fd_0_65"/>
          <p:cNvGrpSpPr/>
          <p:nvPr/>
        </p:nvGrpSpPr>
        <p:grpSpPr>
          <a:xfrm>
            <a:off x="7079919" y="3782738"/>
            <a:ext cx="1328278" cy="1328278"/>
            <a:chOff x="0" y="0"/>
            <a:chExt cx="812800" cy="812800"/>
          </a:xfrm>
        </p:grpSpPr>
        <p:sp>
          <p:nvSpPr>
            <p:cNvPr id="341" name="Google Shape;341;g3a933aa99fd_0_6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g3a933aa99fd_0_6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3" name="Google Shape;343;g3a933aa99fd_0_65"/>
          <p:cNvGrpSpPr/>
          <p:nvPr/>
        </p:nvGrpSpPr>
        <p:grpSpPr>
          <a:xfrm>
            <a:off x="6716427" y="8360590"/>
            <a:ext cx="1988591" cy="591908"/>
            <a:chOff x="22264" y="0"/>
            <a:chExt cx="2800833" cy="833673"/>
          </a:xfrm>
        </p:grpSpPr>
        <p:sp>
          <p:nvSpPr>
            <p:cNvPr id="344" name="Google Shape;344;g3a933aa99fd_0_65"/>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g3a933aa99fd_0_65"/>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6" name="Google Shape;346;g3a933aa99fd_0_65"/>
          <p:cNvSpPr/>
          <p:nvPr/>
        </p:nvSpPr>
        <p:spPr>
          <a:xfrm>
            <a:off x="7270065" y="3941139"/>
            <a:ext cx="996479" cy="996479"/>
          </a:xfrm>
          <a:custGeom>
            <a:rect b="b" l="l" r="r" t="t"/>
            <a:pathLst>
              <a:path extrusionOk="0" h="996479" w="996479">
                <a:moveTo>
                  <a:pt x="0" y="0"/>
                </a:moveTo>
                <a:lnTo>
                  <a:pt x="996479" y="0"/>
                </a:lnTo>
                <a:lnTo>
                  <a:pt x="996479" y="996478"/>
                </a:lnTo>
                <a:lnTo>
                  <a:pt x="0" y="996478"/>
                </a:lnTo>
                <a:lnTo>
                  <a:pt x="0" y="0"/>
                </a:lnTo>
                <a:close/>
              </a:path>
            </a:pathLst>
          </a:custGeom>
          <a:blipFill rotWithShape="1">
            <a:blip r:embed="rId7">
              <a:alphaModFix/>
            </a:blip>
            <a:stretch>
              <a:fillRect b="0" l="0" r="0" t="0"/>
            </a:stretch>
          </a:blipFill>
          <a:ln>
            <a:noFill/>
          </a:ln>
        </p:spPr>
      </p:sp>
      <p:sp>
        <p:nvSpPr>
          <p:cNvPr id="347" name="Google Shape;347;g3a933aa99fd_0_65"/>
          <p:cNvSpPr txBox="1"/>
          <p:nvPr/>
        </p:nvSpPr>
        <p:spPr>
          <a:xfrm>
            <a:off x="6665770" y="5430693"/>
            <a:ext cx="21846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Overeenkomst partners</a:t>
            </a:r>
            <a:endParaRPr b="0" i="0" sz="1400" u="none" cap="none" strike="noStrike">
              <a:solidFill>
                <a:srgbClr val="000000"/>
              </a:solidFill>
              <a:latin typeface="Arial"/>
              <a:ea typeface="Arial"/>
              <a:cs typeface="Arial"/>
              <a:sym typeface="Arial"/>
            </a:endParaRPr>
          </a:p>
        </p:txBody>
      </p:sp>
      <p:sp>
        <p:nvSpPr>
          <p:cNvPr id="348" name="Google Shape;348;g3a933aa99fd_0_65"/>
          <p:cNvSpPr txBox="1"/>
          <p:nvPr/>
        </p:nvSpPr>
        <p:spPr>
          <a:xfrm>
            <a:off x="6733937" y="6296198"/>
            <a:ext cx="2020200" cy="2025600"/>
          </a:xfrm>
          <a:prstGeom prst="rect">
            <a:avLst/>
          </a:prstGeom>
          <a:noFill/>
          <a:ln>
            <a:noFill/>
          </a:ln>
        </p:spPr>
        <p:txBody>
          <a:bodyPr anchorCtr="0" anchor="t" bIns="0" lIns="0" spcFirstLastPara="1" rIns="0" wrap="square" tIns="0">
            <a:spAutoFit/>
          </a:bodyPr>
          <a:lstStyle/>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Partners kennen jullie wensen over eigen regie </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Afspraken samenwerking vastleggen </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1400"/>
              <a:buFont typeface="Arial"/>
              <a:buNone/>
            </a:pPr>
            <a:r>
              <a:t/>
            </a:r>
            <a:endParaRPr b="0" i="0" sz="1400" u="none" cap="none" strike="noStrike">
              <a:solidFill>
                <a:srgbClr val="060F05"/>
              </a:solidFill>
              <a:latin typeface="Lato"/>
              <a:ea typeface="Lato"/>
              <a:cs typeface="Lato"/>
              <a:sym typeface="Lato"/>
            </a:endParaRPr>
          </a:p>
        </p:txBody>
      </p:sp>
      <p:grpSp>
        <p:nvGrpSpPr>
          <p:cNvPr id="349" name="Google Shape;349;g3a933aa99fd_0_65"/>
          <p:cNvGrpSpPr/>
          <p:nvPr/>
        </p:nvGrpSpPr>
        <p:grpSpPr>
          <a:xfrm rot="5400000">
            <a:off x="11045760" y="5538999"/>
            <a:ext cx="4895452" cy="2711232"/>
            <a:chOff x="0" y="-57150"/>
            <a:chExt cx="1214873" cy="769930"/>
          </a:xfrm>
        </p:grpSpPr>
        <p:sp>
          <p:nvSpPr>
            <p:cNvPr id="350" name="Google Shape;350;g3a933aa99fd_0_65"/>
            <p:cNvSpPr/>
            <p:nvPr/>
          </p:nvSpPr>
          <p:spPr>
            <a:xfrm>
              <a:off x="0" y="0"/>
              <a:ext cx="1214873" cy="712780"/>
            </a:xfrm>
            <a:custGeom>
              <a:rect b="b" l="l" r="r" t="t"/>
              <a:pathLst>
                <a:path extrusionOk="0" h="712780" w="1214873">
                  <a:moveTo>
                    <a:pt x="1001067" y="0"/>
                  </a:moveTo>
                  <a:lnTo>
                    <a:pt x="14432" y="0"/>
                  </a:lnTo>
                  <a:cubicBezTo>
                    <a:pt x="6461" y="0"/>
                    <a:pt x="0" y="6461"/>
                    <a:pt x="0" y="14432"/>
                  </a:cubicBezTo>
                  <a:lnTo>
                    <a:pt x="0" y="698348"/>
                  </a:lnTo>
                  <a:cubicBezTo>
                    <a:pt x="0" y="706319"/>
                    <a:pt x="6461" y="712780"/>
                    <a:pt x="14432" y="712780"/>
                  </a:cubicBezTo>
                  <a:lnTo>
                    <a:pt x="1001067" y="712780"/>
                  </a:lnTo>
                  <a:cubicBezTo>
                    <a:pt x="1009989" y="712780"/>
                    <a:pt x="1018227" y="707994"/>
                    <a:pt x="1022646" y="700243"/>
                  </a:cubicBezTo>
                  <a:lnTo>
                    <a:pt x="1211550" y="368927"/>
                  </a:lnTo>
                  <a:cubicBezTo>
                    <a:pt x="1215981" y="361156"/>
                    <a:pt x="1215981" y="351624"/>
                    <a:pt x="1211550" y="343853"/>
                  </a:cubicBezTo>
                  <a:lnTo>
                    <a:pt x="1022646" y="12537"/>
                  </a:lnTo>
                  <a:cubicBezTo>
                    <a:pt x="1018227" y="4786"/>
                    <a:pt x="1009989" y="0"/>
                    <a:pt x="1001067" y="0"/>
                  </a:cubicBezTo>
                  <a:close/>
                </a:path>
              </a:pathLst>
            </a:custGeom>
            <a:solidFill>
              <a:srgbClr val="FFE7C2"/>
            </a:solidFill>
            <a:ln cap="sq" cmpd="sng" w="7620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g3a933aa99fd_0_65"/>
            <p:cNvSpPr txBox="1"/>
            <p:nvPr/>
          </p:nvSpPr>
          <p:spPr>
            <a:xfrm>
              <a:off x="0" y="-57150"/>
              <a:ext cx="1104300" cy="76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2" name="Google Shape;352;g3a933aa99fd_0_65"/>
          <p:cNvGrpSpPr/>
          <p:nvPr/>
        </p:nvGrpSpPr>
        <p:grpSpPr>
          <a:xfrm>
            <a:off x="12513200" y="3569277"/>
            <a:ext cx="1755160" cy="1755160"/>
            <a:chOff x="0" y="0"/>
            <a:chExt cx="812800" cy="812800"/>
          </a:xfrm>
        </p:grpSpPr>
        <p:sp>
          <p:nvSpPr>
            <p:cNvPr id="353" name="Google Shape;353;g3a933aa99fd_0_6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7F6"/>
            </a:solidFill>
            <a:ln cap="sq" cmpd="sng" w="95250">
              <a:solidFill>
                <a:srgbClr val="3C3C50"/>
              </a:solidFill>
              <a:prstDash val="solid"/>
              <a:miter lim="8000"/>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g3a933aa99fd_0_6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5" name="Google Shape;355;g3a933aa99fd_0_65"/>
          <p:cNvGrpSpPr/>
          <p:nvPr/>
        </p:nvGrpSpPr>
        <p:grpSpPr>
          <a:xfrm>
            <a:off x="12728703" y="3782738"/>
            <a:ext cx="1328278" cy="1328278"/>
            <a:chOff x="0" y="0"/>
            <a:chExt cx="812800" cy="812800"/>
          </a:xfrm>
        </p:grpSpPr>
        <p:sp>
          <p:nvSpPr>
            <p:cNvPr id="356" name="Google Shape;356;g3a933aa99fd_0_6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g3a933aa99fd_0_6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8" name="Google Shape;358;g3a933aa99fd_0_65"/>
          <p:cNvGrpSpPr/>
          <p:nvPr/>
        </p:nvGrpSpPr>
        <p:grpSpPr>
          <a:xfrm>
            <a:off x="12386040" y="8442966"/>
            <a:ext cx="1988591" cy="591908"/>
            <a:chOff x="22264" y="0"/>
            <a:chExt cx="2800833" cy="833673"/>
          </a:xfrm>
        </p:grpSpPr>
        <p:sp>
          <p:nvSpPr>
            <p:cNvPr id="359" name="Google Shape;359;g3a933aa99fd_0_65"/>
            <p:cNvSpPr/>
            <p:nvPr/>
          </p:nvSpPr>
          <p:spPr>
            <a:xfrm>
              <a:off x="22264" y="0"/>
              <a:ext cx="2800833" cy="833673"/>
            </a:xfrm>
            <a:custGeom>
              <a:rect b="b" l="l" r="r" t="t"/>
              <a:pathLst>
                <a:path extrusionOk="0" h="833673" w="2800833">
                  <a:moveTo>
                    <a:pt x="1426799" y="826450"/>
                  </a:moveTo>
                  <a:lnTo>
                    <a:pt x="2796715" y="15616"/>
                  </a:lnTo>
                  <a:cubicBezTo>
                    <a:pt x="2799969" y="13689"/>
                    <a:pt x="2801533" y="9824"/>
                    <a:pt x="2800535" y="6177"/>
                  </a:cubicBezTo>
                  <a:cubicBezTo>
                    <a:pt x="2799536" y="2529"/>
                    <a:pt x="2796221" y="0"/>
                    <a:pt x="2792440" y="0"/>
                  </a:cubicBezTo>
                  <a:lnTo>
                    <a:pt x="8394" y="0"/>
                  </a:lnTo>
                  <a:cubicBezTo>
                    <a:pt x="4612" y="0"/>
                    <a:pt x="1297" y="2529"/>
                    <a:pt x="299" y="6177"/>
                  </a:cubicBezTo>
                  <a:cubicBezTo>
                    <a:pt x="-700" y="9824"/>
                    <a:pt x="864" y="13689"/>
                    <a:pt x="4119" y="15616"/>
                  </a:cubicBezTo>
                  <a:lnTo>
                    <a:pt x="1374034" y="826450"/>
                  </a:lnTo>
                  <a:cubicBezTo>
                    <a:pt x="1390304" y="836080"/>
                    <a:pt x="1410529" y="836080"/>
                    <a:pt x="1426799" y="826450"/>
                  </a:cubicBezTo>
                  <a:close/>
                </a:path>
              </a:pathLst>
            </a:custGeom>
            <a:solidFill>
              <a:srgbClr val="E86648"/>
            </a:solidFill>
            <a:ln>
              <a:noFill/>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g3a933aa99fd_0_65"/>
            <p:cNvSpPr txBox="1"/>
            <p:nvPr/>
          </p:nvSpPr>
          <p:spPr>
            <a:xfrm>
              <a:off x="444588" y="2998"/>
              <a:ext cx="1956300" cy="448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1" name="Google Shape;361;g3a933aa99fd_0_65"/>
          <p:cNvSpPr/>
          <p:nvPr/>
        </p:nvSpPr>
        <p:spPr>
          <a:xfrm>
            <a:off x="13052851" y="4023237"/>
            <a:ext cx="694929" cy="914381"/>
          </a:xfrm>
          <a:custGeom>
            <a:rect b="b" l="l" r="r" t="t"/>
            <a:pathLst>
              <a:path extrusionOk="0" h="914381" w="694929">
                <a:moveTo>
                  <a:pt x="0" y="0"/>
                </a:moveTo>
                <a:lnTo>
                  <a:pt x="694929" y="0"/>
                </a:lnTo>
                <a:lnTo>
                  <a:pt x="694929" y="914380"/>
                </a:lnTo>
                <a:lnTo>
                  <a:pt x="0" y="914380"/>
                </a:lnTo>
                <a:lnTo>
                  <a:pt x="0" y="0"/>
                </a:lnTo>
                <a:close/>
              </a:path>
            </a:pathLst>
          </a:custGeom>
          <a:blipFill rotWithShape="1">
            <a:blip r:embed="rId8">
              <a:alphaModFix/>
            </a:blip>
            <a:stretch>
              <a:fillRect b="0" l="0" r="0" t="0"/>
            </a:stretch>
          </a:blipFill>
          <a:ln>
            <a:noFill/>
          </a:ln>
        </p:spPr>
      </p:sp>
      <p:sp>
        <p:nvSpPr>
          <p:cNvPr id="362" name="Google Shape;362;g3a933aa99fd_0_65"/>
          <p:cNvSpPr txBox="1"/>
          <p:nvPr/>
        </p:nvSpPr>
        <p:spPr>
          <a:xfrm>
            <a:off x="12150737" y="5440218"/>
            <a:ext cx="2452800" cy="3387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Clr>
                <a:srgbClr val="000000"/>
              </a:buClr>
              <a:buSzPts val="2200"/>
              <a:buFont typeface="Arial"/>
              <a:buNone/>
            </a:pPr>
            <a:r>
              <a:rPr b="1" i="0" lang="en-US" sz="2200" u="none" cap="none" strike="noStrike">
                <a:solidFill>
                  <a:srgbClr val="060F05"/>
                </a:solidFill>
                <a:latin typeface="Lato"/>
                <a:ea typeface="Lato"/>
                <a:cs typeface="Lato"/>
                <a:sym typeface="Lato"/>
              </a:rPr>
              <a:t>Locatie</a:t>
            </a:r>
            <a:endParaRPr b="0" i="0" sz="1400" u="none" cap="none" strike="noStrike">
              <a:solidFill>
                <a:srgbClr val="000000"/>
              </a:solidFill>
              <a:latin typeface="Arial"/>
              <a:ea typeface="Arial"/>
              <a:cs typeface="Arial"/>
              <a:sym typeface="Arial"/>
            </a:endParaRPr>
          </a:p>
        </p:txBody>
      </p:sp>
      <p:sp>
        <p:nvSpPr>
          <p:cNvPr id="363" name="Google Shape;363;g3a933aa99fd_0_65"/>
          <p:cNvSpPr txBox="1"/>
          <p:nvPr/>
        </p:nvSpPr>
        <p:spPr>
          <a:xfrm>
            <a:off x="12356874" y="5620558"/>
            <a:ext cx="2247000" cy="2628900"/>
          </a:xfrm>
          <a:prstGeom prst="rect">
            <a:avLst/>
          </a:prstGeom>
          <a:noFill/>
          <a:ln>
            <a:noFill/>
          </a:ln>
        </p:spPr>
        <p:txBody>
          <a:bodyPr anchorCtr="0" anchor="t" bIns="0" lIns="0" spcFirstLastPara="1" rIns="0" wrap="square" tIns="0">
            <a:spAutoFit/>
          </a:bodyPr>
          <a:lstStyle/>
          <a:p>
            <a:pPr indent="0" lvl="0" marL="0" marR="0" rtl="0" algn="l">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Locaties verkennen en toetsen</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Afstemming woningbouwcorporatie of bouwpartij</a:t>
            </a:r>
            <a:endParaRPr b="0" i="0" sz="1400" u="none" cap="none" strike="noStrike">
              <a:solidFill>
                <a:srgbClr val="000000"/>
              </a:solidFill>
              <a:latin typeface="Arial"/>
              <a:ea typeface="Arial"/>
              <a:cs typeface="Arial"/>
              <a:sym typeface="Arial"/>
            </a:endParaRPr>
          </a:p>
          <a:p>
            <a:pPr indent="-165100" lvl="1" marL="304800" marR="0" rtl="0" algn="l">
              <a:lnSpc>
                <a:spcPct val="140000"/>
              </a:lnSpc>
              <a:spcBef>
                <a:spcPts val="0"/>
              </a:spcBef>
              <a:spcAft>
                <a:spcPts val="0"/>
              </a:spcAft>
              <a:buClr>
                <a:srgbClr val="060F05"/>
              </a:buClr>
              <a:buSzPts val="1400"/>
              <a:buFont typeface="Arial"/>
              <a:buChar char="•"/>
            </a:pPr>
            <a:r>
              <a:rPr b="0" i="0" lang="en-US" sz="1400" u="none" cap="none" strike="noStrike">
                <a:solidFill>
                  <a:srgbClr val="060F05"/>
                </a:solidFill>
                <a:latin typeface="Lato"/>
                <a:ea typeface="Lato"/>
                <a:cs typeface="Lato"/>
                <a:sym typeface="Lato"/>
              </a:rPr>
              <a:t>Advies en besluitvorming locatie</a:t>
            </a:r>
            <a:endParaRPr b="0" i="0" sz="1400" u="none" cap="none" strike="noStrike">
              <a:solidFill>
                <a:srgbClr val="000000"/>
              </a:solidFill>
              <a:latin typeface="Arial"/>
              <a:ea typeface="Arial"/>
              <a:cs typeface="Arial"/>
              <a:sym typeface="Arial"/>
            </a:endParaRPr>
          </a:p>
        </p:txBody>
      </p:sp>
      <p:sp>
        <p:nvSpPr>
          <p:cNvPr id="364" name="Google Shape;364;g3a933aa99fd_0_65"/>
          <p:cNvSpPr txBox="1"/>
          <p:nvPr/>
        </p:nvSpPr>
        <p:spPr>
          <a:xfrm>
            <a:off x="6489125" y="9828851"/>
            <a:ext cx="13102500" cy="81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chemeClr val="dk1"/>
                </a:solidFill>
                <a:latin typeface="Roboto Serif"/>
                <a:ea typeface="Roboto Serif"/>
                <a:cs typeface="Roboto Serif"/>
                <a:sym typeface="Roboto Serif"/>
              </a:rPr>
              <a:t>*Locatie en omgeving zijn geel gearceerd omdat deze terugkomen in alle fases</a:t>
            </a:r>
            <a:endParaRPr b="0" i="1" sz="2000" u="none" cap="none" strike="noStrike">
              <a:solidFill>
                <a:schemeClr val="dk1"/>
              </a:solidFill>
              <a:latin typeface="Roboto Serif"/>
              <a:ea typeface="Roboto Serif"/>
              <a:cs typeface="Roboto Serif"/>
              <a:sym typeface="Roboto Serif"/>
            </a:endParaRPr>
          </a:p>
        </p:txBody>
      </p:sp>
    </p:spTree>
  </p:cSld>
  <p:clrMapOvr>
    <a:masterClrMapping/>
  </p:clrMapOvr>
</p:sld>
</file>

<file path=ppt/theme/theme1.xml><?xml version="1.0" encoding="utf-8"?>
<a:theme xmlns:a="http://schemas.openxmlformats.org/drawingml/2006/main" xmlns:r="http://schemas.openxmlformats.org/officeDocument/2006/relationships" name="Wiltgroei">
  <a:themeElements>
    <a:clrScheme name="Simple Light">
      <a:dk1>
        <a:srgbClr val="282828"/>
      </a:dk1>
      <a:lt1>
        <a:srgbClr val="F6F6FB"/>
      </a:lt1>
      <a:dk2>
        <a:srgbClr val="FEF5C5"/>
      </a:dk2>
      <a:lt2>
        <a:srgbClr val="FFDE72"/>
      </a:lt2>
      <a:accent1>
        <a:srgbClr val="DD9DD5"/>
      </a:accent1>
      <a:accent2>
        <a:srgbClr val="9CAAD6"/>
      </a:accent2>
      <a:accent3>
        <a:srgbClr val="FFFFFF"/>
      </a:accent3>
      <a:accent4>
        <a:srgbClr val="FFFFFF"/>
      </a:accent4>
      <a:accent5>
        <a:srgbClr val="FFFFFF"/>
      </a:accent5>
      <a:accent6>
        <a:srgbClr val="FFFFFF"/>
      </a:accent6>
      <a:hlink>
        <a:srgbClr val="28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