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oboto Serif"/>
      <p:regular r:id="rId25"/>
      <p:bold r:id="rId26"/>
      <p:italic r:id="rId27"/>
      <p:boldItalic r:id="rId28"/>
    </p:embeddedFont>
    <p:embeddedFont>
      <p:font typeface="Lato"/>
      <p:regular r:id="rId29"/>
      <p:bold r:id="rId30"/>
      <p:italic r:id="rId31"/>
      <p:boldItalic r:id="rId32"/>
    </p:embeddedFont>
    <p:embeddedFont>
      <p:font typeface="Bebas Neue"/>
      <p:regular r:id="rId33"/>
    </p:embeddedFont>
    <p:embeddedFont>
      <p:font typeface="Kaisei Decol Medium"/>
      <p:regular r:id="rId34"/>
      <p:bold r:id="rId35"/>
    </p:embeddedFont>
    <p:embeddedFont>
      <p:font typeface="Roboto Serif Thin"/>
      <p:regular r:id="rId36"/>
      <p:bold r:id="rId37"/>
      <p:italic r:id="rId38"/>
      <p:boldItalic r:id="rId39"/>
    </p:embeddedFont>
    <p:embeddedFont>
      <p:font typeface="Roboto Serif ExtraLight"/>
      <p:regular r:id="rId40"/>
      <p:bold r:id="rId41"/>
      <p:italic r:id="rId42"/>
      <p:boldItalic r:id="rId43"/>
    </p:embeddedFont>
    <p:embeddedFont>
      <p:font typeface="Karla"/>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89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89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SerifExtraLight-regular.fntdata"/><Relationship Id="rId20" Type="http://schemas.openxmlformats.org/officeDocument/2006/relationships/slide" Target="slides/slide15.xml"/><Relationship Id="rId42" Type="http://schemas.openxmlformats.org/officeDocument/2006/relationships/font" Target="fonts/RobotoSerifExtraLight-italic.fntdata"/><Relationship Id="rId41" Type="http://schemas.openxmlformats.org/officeDocument/2006/relationships/font" Target="fonts/RobotoSerifExtraLight-bold.fntdata"/><Relationship Id="rId22" Type="http://schemas.openxmlformats.org/officeDocument/2006/relationships/slide" Target="slides/slide17.xml"/><Relationship Id="rId44" Type="http://schemas.openxmlformats.org/officeDocument/2006/relationships/font" Target="fonts/Karla-regular.fntdata"/><Relationship Id="rId21" Type="http://schemas.openxmlformats.org/officeDocument/2006/relationships/slide" Target="slides/slide16.xml"/><Relationship Id="rId43" Type="http://schemas.openxmlformats.org/officeDocument/2006/relationships/font" Target="fonts/RobotoSerifExtraLight-boldItalic.fntdata"/><Relationship Id="rId24" Type="http://schemas.openxmlformats.org/officeDocument/2006/relationships/slide" Target="slides/slide19.xml"/><Relationship Id="rId46" Type="http://schemas.openxmlformats.org/officeDocument/2006/relationships/font" Target="fonts/Karla-italic.fntdata"/><Relationship Id="rId23" Type="http://schemas.openxmlformats.org/officeDocument/2006/relationships/slide" Target="slides/slide18.xml"/><Relationship Id="rId45" Type="http://schemas.openxmlformats.org/officeDocument/2006/relationships/font" Target="fonts/Karl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Serif-bold.fntdata"/><Relationship Id="rId25" Type="http://schemas.openxmlformats.org/officeDocument/2006/relationships/font" Target="fonts/RobotoSerif-regular.fntdata"/><Relationship Id="rId47" Type="http://schemas.openxmlformats.org/officeDocument/2006/relationships/font" Target="fonts/Karla-boldItalic.fntdata"/><Relationship Id="rId28" Type="http://schemas.openxmlformats.org/officeDocument/2006/relationships/font" Target="fonts/RobotoSerif-boldItalic.fntdata"/><Relationship Id="rId27" Type="http://schemas.openxmlformats.org/officeDocument/2006/relationships/font" Target="fonts/RobotoSerif-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6.xml"/><Relationship Id="rId33" Type="http://schemas.openxmlformats.org/officeDocument/2006/relationships/font" Target="fonts/BebasNeue-regular.fntdata"/><Relationship Id="rId10" Type="http://schemas.openxmlformats.org/officeDocument/2006/relationships/slide" Target="slides/slide5.xml"/><Relationship Id="rId32" Type="http://schemas.openxmlformats.org/officeDocument/2006/relationships/font" Target="fonts/Lato-boldItalic.fntdata"/><Relationship Id="rId13" Type="http://schemas.openxmlformats.org/officeDocument/2006/relationships/slide" Target="slides/slide8.xml"/><Relationship Id="rId35" Type="http://schemas.openxmlformats.org/officeDocument/2006/relationships/font" Target="fonts/KaiseiDecolMedium-bold.fntdata"/><Relationship Id="rId12" Type="http://schemas.openxmlformats.org/officeDocument/2006/relationships/slide" Target="slides/slide7.xml"/><Relationship Id="rId34" Type="http://schemas.openxmlformats.org/officeDocument/2006/relationships/font" Target="fonts/KaiseiDecolMedium-regular.fntdata"/><Relationship Id="rId15" Type="http://schemas.openxmlformats.org/officeDocument/2006/relationships/slide" Target="slides/slide10.xml"/><Relationship Id="rId37" Type="http://schemas.openxmlformats.org/officeDocument/2006/relationships/font" Target="fonts/RobotoSerifThin-bold.fntdata"/><Relationship Id="rId14" Type="http://schemas.openxmlformats.org/officeDocument/2006/relationships/slide" Target="slides/slide9.xml"/><Relationship Id="rId36" Type="http://schemas.openxmlformats.org/officeDocument/2006/relationships/font" Target="fonts/RobotoSerifThin-regular.fntdata"/><Relationship Id="rId17" Type="http://schemas.openxmlformats.org/officeDocument/2006/relationships/slide" Target="slides/slide12.xml"/><Relationship Id="rId39" Type="http://schemas.openxmlformats.org/officeDocument/2006/relationships/font" Target="fonts/RobotoSerifThin-boldItalic.fntdata"/><Relationship Id="rId16" Type="http://schemas.openxmlformats.org/officeDocument/2006/relationships/slide" Target="slides/slide11.xml"/><Relationship Id="rId38" Type="http://schemas.openxmlformats.org/officeDocument/2006/relationships/font" Target="fonts/RobotoSerifThin-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d294137fcb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d294137fcb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e0b29b8b48_0_475: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g3e0b29b8b48_0_475: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e0b29b8b48_0_57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73" name="Google Shape;373;g3e0b29b8b48_0_57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 sz="1200" u="none" cap="none" strike="noStrike">
                <a:solidFill>
                  <a:schemeClr val="dk1"/>
                </a:solidFill>
                <a:latin typeface="Calibri"/>
                <a:ea typeface="Calibri"/>
                <a:cs typeface="Calibri"/>
                <a:sym typeface="Calibri"/>
              </a:rPr>
              <a:t>1.7.2013</a:t>
            </a:r>
            <a:endParaRPr/>
          </a:p>
        </p:txBody>
      </p:sp>
      <p:sp>
        <p:nvSpPr>
          <p:cNvPr id="374" name="Google Shape;374;g3e0b29b8b48_0_577: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3e0b29b8b48_0_577: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Hoofdstuk 1 beschrijft de visie en principes van gemeentelijke opvang.</a:t>
            </a:r>
            <a:endParaRPr/>
          </a:p>
          <a:p>
            <a:pPr indent="0" lvl="0" marL="0" rtl="0" algn="l">
              <a:lnSpc>
                <a:spcPct val="100000"/>
              </a:lnSpc>
              <a:spcBef>
                <a:spcPts val="0"/>
              </a:spcBef>
              <a:spcAft>
                <a:spcPts val="0"/>
              </a:spcAft>
              <a:buSzPts val="1400"/>
              <a:buNone/>
            </a:pPr>
            <a:r>
              <a:rPr lang="en"/>
              <a:t>• Hoofdstuk 2 vertaalt dit naar een heldere taakverdeling gemeente–COA</a:t>
            </a:r>
            <a:endParaRPr/>
          </a:p>
          <a:p>
            <a:pPr indent="0" lvl="0" marL="0" rtl="0" algn="l">
              <a:lnSpc>
                <a:spcPct val="100000"/>
              </a:lnSpc>
              <a:spcBef>
                <a:spcPts val="0"/>
              </a:spcBef>
              <a:spcAft>
                <a:spcPts val="0"/>
              </a:spcAft>
              <a:buSzPts val="1400"/>
              <a:buNone/>
            </a:pPr>
            <a:r>
              <a:rPr lang="en"/>
              <a:t>• Hoofdstuk 3 t/m 6 gaan over de uitvoering: instroom, begeleiding, zorg,</a:t>
            </a:r>
            <a:endParaRPr/>
          </a:p>
          <a:p>
            <a:pPr indent="0" lvl="0" marL="0" rtl="0" algn="l">
              <a:lnSpc>
                <a:spcPct val="100000"/>
              </a:lnSpc>
              <a:spcBef>
                <a:spcPts val="0"/>
              </a:spcBef>
              <a:spcAft>
                <a:spcPts val="0"/>
              </a:spcAft>
              <a:buSzPts val="1400"/>
              <a:buNone/>
            </a:pPr>
            <a:r>
              <a:rPr lang="en"/>
              <a:t>veiligheid, participatie.</a:t>
            </a:r>
            <a:endParaRPr/>
          </a:p>
          <a:p>
            <a:pPr indent="0" lvl="0" marL="0" rtl="0" algn="l">
              <a:lnSpc>
                <a:spcPct val="100000"/>
              </a:lnSpc>
              <a:spcBef>
                <a:spcPts val="0"/>
              </a:spcBef>
              <a:spcAft>
                <a:spcPts val="0"/>
              </a:spcAft>
              <a:buSzPts val="1400"/>
              <a:buNone/>
            </a:pPr>
            <a:r>
              <a:rPr lang="en"/>
              <a:t>• Hoofdstuk 7 en 8 gaan over uitstromen, huisvesting en communicatie.</a:t>
            </a:r>
            <a:endParaRPr/>
          </a:p>
          <a:p>
            <a:pPr indent="0" lvl="0" marL="0" rtl="0" algn="l">
              <a:lnSpc>
                <a:spcPct val="100000"/>
              </a:lnSpc>
              <a:spcBef>
                <a:spcPts val="0"/>
              </a:spcBef>
              <a:spcAft>
                <a:spcPts val="0"/>
              </a:spcAft>
              <a:buSzPts val="1400"/>
              <a:buNone/>
            </a:pPr>
            <a:r>
              <a:rPr lang="en"/>
              <a:t>• Hoofdstuk 9 laat zien hoe je het voorgaande borgt en monitort.</a:t>
            </a:r>
            <a:endParaRPr/>
          </a:p>
        </p:txBody>
      </p:sp>
      <p:sp>
        <p:nvSpPr>
          <p:cNvPr id="376" name="Google Shape;376;g3e0b29b8b48_0_577: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77" name="Google Shape;377;g3e0b29b8b48_0_577: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e0b29b8b48_0_593: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 name="Google Shape;390;g3e0b29b8b48_0_593: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e0b29b8b48_0_68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g3e0b29b8b48_0_688: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e0b29b8b48_0_73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37" name="Google Shape;537;g3e0b29b8b48_0_73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 sz="1200" u="none" cap="none" strike="noStrike">
                <a:solidFill>
                  <a:schemeClr val="dk1"/>
                </a:solidFill>
                <a:latin typeface="Calibri"/>
                <a:ea typeface="Calibri"/>
                <a:cs typeface="Calibri"/>
                <a:sym typeface="Calibri"/>
              </a:rPr>
              <a:t>1.7.2013</a:t>
            </a:r>
            <a:endParaRPr/>
          </a:p>
        </p:txBody>
      </p:sp>
      <p:sp>
        <p:nvSpPr>
          <p:cNvPr id="538" name="Google Shape;538;g3e0b29b8b48_0_738: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g3e0b29b8b48_0_73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Hoofdstuk 1 beschrijft de visie en principes van gemeentelijke opvang.</a:t>
            </a:r>
            <a:endParaRPr/>
          </a:p>
          <a:p>
            <a:pPr indent="0" lvl="0" marL="0" rtl="0" algn="l">
              <a:lnSpc>
                <a:spcPct val="100000"/>
              </a:lnSpc>
              <a:spcBef>
                <a:spcPts val="0"/>
              </a:spcBef>
              <a:spcAft>
                <a:spcPts val="0"/>
              </a:spcAft>
              <a:buSzPts val="1400"/>
              <a:buNone/>
            </a:pPr>
            <a:r>
              <a:rPr lang="en"/>
              <a:t>• Hoofdstuk 2 vertaalt dit naar een heldere taakverdeling gemeente–COA</a:t>
            </a:r>
            <a:endParaRPr/>
          </a:p>
          <a:p>
            <a:pPr indent="0" lvl="0" marL="0" rtl="0" algn="l">
              <a:lnSpc>
                <a:spcPct val="100000"/>
              </a:lnSpc>
              <a:spcBef>
                <a:spcPts val="0"/>
              </a:spcBef>
              <a:spcAft>
                <a:spcPts val="0"/>
              </a:spcAft>
              <a:buSzPts val="1400"/>
              <a:buNone/>
            </a:pPr>
            <a:r>
              <a:rPr lang="en"/>
              <a:t>• Hoofdstuk 3 t/m 6 gaan over de uitvoering: instroom, begeleiding, zorg,</a:t>
            </a:r>
            <a:endParaRPr/>
          </a:p>
          <a:p>
            <a:pPr indent="0" lvl="0" marL="0" rtl="0" algn="l">
              <a:lnSpc>
                <a:spcPct val="100000"/>
              </a:lnSpc>
              <a:spcBef>
                <a:spcPts val="0"/>
              </a:spcBef>
              <a:spcAft>
                <a:spcPts val="0"/>
              </a:spcAft>
              <a:buSzPts val="1400"/>
              <a:buNone/>
            </a:pPr>
            <a:r>
              <a:rPr lang="en"/>
              <a:t>veiligheid, participatie.</a:t>
            </a:r>
            <a:endParaRPr/>
          </a:p>
          <a:p>
            <a:pPr indent="0" lvl="0" marL="0" rtl="0" algn="l">
              <a:lnSpc>
                <a:spcPct val="100000"/>
              </a:lnSpc>
              <a:spcBef>
                <a:spcPts val="0"/>
              </a:spcBef>
              <a:spcAft>
                <a:spcPts val="0"/>
              </a:spcAft>
              <a:buSzPts val="1400"/>
              <a:buNone/>
            </a:pPr>
            <a:r>
              <a:rPr lang="en"/>
              <a:t>• Hoofdstuk 7 en 8 gaan over uitstromen, huisvesting en communicatie.</a:t>
            </a:r>
            <a:endParaRPr/>
          </a:p>
          <a:p>
            <a:pPr indent="0" lvl="0" marL="0" rtl="0" algn="l">
              <a:lnSpc>
                <a:spcPct val="100000"/>
              </a:lnSpc>
              <a:spcBef>
                <a:spcPts val="0"/>
              </a:spcBef>
              <a:spcAft>
                <a:spcPts val="0"/>
              </a:spcAft>
              <a:buSzPts val="1400"/>
              <a:buNone/>
            </a:pPr>
            <a:r>
              <a:rPr lang="en"/>
              <a:t>• Hoofdstuk 9 laat zien hoe je het voorgaande borgt en monitort.</a:t>
            </a:r>
            <a:endParaRPr/>
          </a:p>
        </p:txBody>
      </p:sp>
      <p:sp>
        <p:nvSpPr>
          <p:cNvPr id="540" name="Google Shape;540;g3e0b29b8b48_0_738: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41" name="Google Shape;541;g3e0b29b8b48_0_73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e0b29b8b48_0_754: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4" name="Google Shape;554;g3e0b29b8b48_0_754: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bf7df2071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bf7df2071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e0b29b8b48_0_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e0b29b8b48_0_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bf7df2071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3bf7df2071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d294137fcb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d294137fcb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e0b29b8b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e0b29b8b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d6a39d8ad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d6a39d8ad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e0b29b8b48_0_6: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 name="Google Shape;89;g3e0b29b8b48_0_6: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e0b29b8b48_0_9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5" name="Google Shape;105;g3e0b29b8b48_0_9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 sz="1200" u="none" cap="none" strike="noStrike">
                <a:solidFill>
                  <a:schemeClr val="dk1"/>
                </a:solidFill>
                <a:latin typeface="Calibri"/>
                <a:ea typeface="Calibri"/>
                <a:cs typeface="Calibri"/>
                <a:sym typeface="Calibri"/>
              </a:rPr>
              <a:t>1.7.2013</a:t>
            </a:r>
            <a:endParaRPr/>
          </a:p>
        </p:txBody>
      </p:sp>
      <p:sp>
        <p:nvSpPr>
          <p:cNvPr id="106" name="Google Shape;106;g3e0b29b8b48_0_90: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g3e0b29b8b48_0_9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08" name="Google Shape;108;g3e0b29b8b48_0_90: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9" name="Google Shape;109;g3e0b29b8b48_0_9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e0b29b8b48_0_17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5" name="Google Shape;115;g3e0b29b8b48_0_17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 sz="1200" u="none" cap="none" strike="noStrike">
                <a:solidFill>
                  <a:schemeClr val="dk1"/>
                </a:solidFill>
                <a:latin typeface="Calibri"/>
                <a:ea typeface="Calibri"/>
                <a:cs typeface="Calibri"/>
                <a:sym typeface="Calibri"/>
              </a:rPr>
              <a:t>1.7.2013</a:t>
            </a:r>
            <a:endParaRPr/>
          </a:p>
        </p:txBody>
      </p:sp>
      <p:sp>
        <p:nvSpPr>
          <p:cNvPr id="116" name="Google Shape;116;g3e0b29b8b48_0_174: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3e0b29b8b48_0_174: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Gemeenten hebben een directe verantwoordelijkheid voor de opvang en integratie van</a:t>
            </a:r>
            <a:endParaRPr/>
          </a:p>
          <a:p>
            <a:pPr indent="0" lvl="0" marL="0" rtl="0" algn="l">
              <a:lnSpc>
                <a:spcPct val="100000"/>
              </a:lnSpc>
              <a:spcBef>
                <a:spcPts val="0"/>
              </a:spcBef>
              <a:spcAft>
                <a:spcPts val="0"/>
              </a:spcAft>
              <a:buSzPts val="1400"/>
              <a:buNone/>
            </a:pPr>
            <a:r>
              <a:rPr lang="en"/>
              <a:t>asielzoekers en statushouders. De Duurzame Gemeentelijke Opvang (DGO) biedt een</a:t>
            </a:r>
            <a:endParaRPr/>
          </a:p>
          <a:p>
            <a:pPr indent="0" lvl="0" marL="0" rtl="0" algn="l">
              <a:lnSpc>
                <a:spcPct val="100000"/>
              </a:lnSpc>
              <a:spcBef>
                <a:spcPts val="0"/>
              </a:spcBef>
              <a:spcAft>
                <a:spcPts val="0"/>
              </a:spcAft>
              <a:buSzPts val="1400"/>
              <a:buNone/>
            </a:pPr>
            <a:r>
              <a:rPr lang="en"/>
              <a:t>stabiel en uitvoerbaar model waarmee gemeenten deze taak in eigen regie kunnen</a:t>
            </a:r>
            <a:endParaRPr/>
          </a:p>
          <a:p>
            <a:pPr indent="0" lvl="0" marL="0" rtl="0" algn="l">
              <a:lnSpc>
                <a:spcPct val="100000"/>
              </a:lnSpc>
              <a:spcBef>
                <a:spcPts val="0"/>
              </a:spcBef>
              <a:spcAft>
                <a:spcPts val="0"/>
              </a:spcAft>
              <a:buSzPts val="1400"/>
              <a:buNone/>
            </a:pPr>
            <a:r>
              <a:rPr lang="en"/>
              <a:t>uitvoeren.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De DGO voldoet aan alle wettelijke eisen voor opvang, veiligheid en privacy.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1.5 Verwachte maatschappelijke effecten</a:t>
            </a:r>
            <a:endParaRPr/>
          </a:p>
          <a:p>
            <a:pPr indent="0" lvl="0" marL="0" rtl="0" algn="l">
              <a:lnSpc>
                <a:spcPct val="100000"/>
              </a:lnSpc>
              <a:spcBef>
                <a:spcPts val="0"/>
              </a:spcBef>
              <a:spcAft>
                <a:spcPts val="0"/>
              </a:spcAft>
              <a:buSzPts val="1400"/>
              <a:buNone/>
            </a:pPr>
            <a:r>
              <a:rPr lang="en"/>
              <a:t>De aanpak van de Duurzame Gemeentelijke Opvang (DGO) zal positieve effecten</a:t>
            </a:r>
            <a:endParaRPr/>
          </a:p>
          <a:p>
            <a:pPr indent="0" lvl="0" marL="0" rtl="0" algn="l">
              <a:lnSpc>
                <a:spcPct val="100000"/>
              </a:lnSpc>
              <a:spcBef>
                <a:spcPts val="0"/>
              </a:spcBef>
              <a:spcAft>
                <a:spcPts val="0"/>
              </a:spcAft>
              <a:buSzPts val="1400"/>
              <a:buNone/>
            </a:pPr>
            <a:r>
              <a:rPr lang="en"/>
              <a:t>hebben op bewoners, gemeenten en de samenleving en sluit aan bij wetenschappelijke</a:t>
            </a:r>
            <a:endParaRPr/>
          </a:p>
          <a:p>
            <a:pPr indent="0" lvl="0" marL="0" rtl="0" algn="l">
              <a:lnSpc>
                <a:spcPct val="100000"/>
              </a:lnSpc>
              <a:spcBef>
                <a:spcPts val="0"/>
              </a:spcBef>
              <a:spcAft>
                <a:spcPts val="0"/>
              </a:spcAft>
              <a:buSzPts val="1400"/>
              <a:buNone/>
            </a:pPr>
            <a:r>
              <a:rPr lang="en"/>
              <a:t>inzichten over stabiliteit, participatie en lokaal eigenaarschap als succesfactoren voor</a:t>
            </a:r>
            <a:endParaRPr/>
          </a:p>
          <a:p>
            <a:pPr indent="0" lvl="0" marL="0" rtl="0" algn="l">
              <a:lnSpc>
                <a:spcPct val="100000"/>
              </a:lnSpc>
              <a:spcBef>
                <a:spcPts val="0"/>
              </a:spcBef>
              <a:spcAft>
                <a:spcPts val="0"/>
              </a:spcAft>
              <a:buSzPts val="1400"/>
              <a:buNone/>
            </a:pPr>
            <a:r>
              <a:rPr lang="en"/>
              <a:t>integratie en leefbaarheid:</a:t>
            </a:r>
            <a:endParaRPr/>
          </a:p>
          <a:p>
            <a:pPr indent="0" lvl="0" marL="0" rtl="0" algn="l">
              <a:lnSpc>
                <a:spcPct val="100000"/>
              </a:lnSpc>
              <a:spcBef>
                <a:spcPts val="0"/>
              </a:spcBef>
              <a:spcAft>
                <a:spcPts val="0"/>
              </a:spcAft>
              <a:buSzPts val="1400"/>
              <a:buNone/>
            </a:pPr>
            <a:r>
              <a:rPr lang="en"/>
              <a:t>Snellere taalontwikkeling en arbeidsparticipatie</a:t>
            </a:r>
            <a:endParaRPr/>
          </a:p>
          <a:p>
            <a:pPr indent="0" lvl="0" marL="0" rtl="0" algn="l">
              <a:lnSpc>
                <a:spcPct val="100000"/>
              </a:lnSpc>
              <a:spcBef>
                <a:spcPts val="0"/>
              </a:spcBef>
              <a:spcAft>
                <a:spcPts val="0"/>
              </a:spcAft>
              <a:buSzPts val="1400"/>
              <a:buNone/>
            </a:pPr>
            <a:r>
              <a:rPr lang="en"/>
              <a:t>Recente onderzoeken van o.a. het SCP (2024), CBS (2023/2024), Platform31 (2024) en</a:t>
            </a:r>
            <a:endParaRPr/>
          </a:p>
          <a:p>
            <a:pPr indent="0" lvl="0" marL="0" rtl="0" algn="l">
              <a:lnSpc>
                <a:spcPct val="100000"/>
              </a:lnSpc>
              <a:spcBef>
                <a:spcPts val="0"/>
              </a:spcBef>
              <a:spcAft>
                <a:spcPts val="0"/>
              </a:spcAft>
              <a:buSzPts val="1400"/>
              <a:buNone/>
            </a:pPr>
            <a:r>
              <a:rPr lang="en"/>
              <a:t>de Adviesraad Migratie (2025) laten zien dat vroege toegang tot taalonderwijs en</a:t>
            </a:r>
            <a:endParaRPr/>
          </a:p>
          <a:p>
            <a:pPr indent="0" lvl="0" marL="0" rtl="0" algn="l">
              <a:lnSpc>
                <a:spcPct val="100000"/>
              </a:lnSpc>
              <a:spcBef>
                <a:spcPts val="0"/>
              </a:spcBef>
              <a:spcAft>
                <a:spcPts val="0"/>
              </a:spcAft>
              <a:buSzPts val="1400"/>
              <a:buNone/>
            </a:pPr>
            <a:r>
              <a:rPr lang="en"/>
              <a:t>participatieactiviteiten leidt tot snellere integratie en hogere arbeidsparticipatie. Wie</a:t>
            </a:r>
            <a:endParaRPr/>
          </a:p>
          <a:p>
            <a:pPr indent="0" lvl="0" marL="0" rtl="0" algn="l">
              <a:lnSpc>
                <a:spcPct val="100000"/>
              </a:lnSpc>
              <a:spcBef>
                <a:spcPts val="0"/>
              </a:spcBef>
              <a:spcAft>
                <a:spcPts val="0"/>
              </a:spcAft>
              <a:buSzPts val="1400"/>
              <a:buNone/>
            </a:pPr>
            <a:r>
              <a:rPr lang="en"/>
              <a:t>vanaf dag één kan meedoen, bouwt sneller sociale netwerken en economische</a:t>
            </a:r>
            <a:endParaRPr/>
          </a:p>
          <a:p>
            <a:pPr indent="0" lvl="0" marL="0" rtl="0" algn="l">
              <a:lnSpc>
                <a:spcPct val="100000"/>
              </a:lnSpc>
              <a:spcBef>
                <a:spcPts val="0"/>
              </a:spcBef>
              <a:spcAft>
                <a:spcPts val="0"/>
              </a:spcAft>
              <a:buSzPts val="1400"/>
              <a:buNone/>
            </a:pPr>
            <a:r>
              <a:rPr lang="en"/>
              <a:t>zelfstandigheid op. De DGO vertaalt deze inzichten in de praktijk door taal, participatie</a:t>
            </a:r>
            <a:endParaRPr/>
          </a:p>
          <a:p>
            <a:pPr indent="0" lvl="0" marL="0" rtl="0" algn="l">
              <a:lnSpc>
                <a:spcPct val="100000"/>
              </a:lnSpc>
              <a:spcBef>
                <a:spcPts val="0"/>
              </a:spcBef>
              <a:spcAft>
                <a:spcPts val="0"/>
              </a:spcAft>
              <a:buSzPts val="1400"/>
              <a:buNone/>
            </a:pPr>
            <a:r>
              <a:rPr lang="en"/>
              <a:t>en werk vanaf het eerste opvangmoment te verbinden.</a:t>
            </a:r>
            <a:endParaRPr/>
          </a:p>
          <a:p>
            <a:pPr indent="0" lvl="0" marL="0" rtl="0" algn="l">
              <a:lnSpc>
                <a:spcPct val="100000"/>
              </a:lnSpc>
              <a:spcBef>
                <a:spcPts val="0"/>
              </a:spcBef>
              <a:spcAft>
                <a:spcPts val="0"/>
              </a:spcAft>
              <a:buSzPts val="1400"/>
              <a:buNone/>
            </a:pPr>
            <a:r>
              <a:rPr lang="en"/>
              <a:t>Betere mentale stabiliteit en gezondheid</a:t>
            </a:r>
            <a:endParaRPr/>
          </a:p>
          <a:p>
            <a:pPr indent="0" lvl="0" marL="0" rtl="0" algn="l">
              <a:lnSpc>
                <a:spcPct val="100000"/>
              </a:lnSpc>
              <a:spcBef>
                <a:spcPts val="0"/>
              </a:spcBef>
              <a:spcAft>
                <a:spcPts val="0"/>
              </a:spcAft>
              <a:buSzPts val="1400"/>
              <a:buNone/>
            </a:pPr>
            <a:r>
              <a:rPr lang="en"/>
              <a:t>Recente onderzoeken van o.a. Pharos (2023), het Trimbos-instituut (2024) en UNHCR</a:t>
            </a:r>
            <a:endParaRPr/>
          </a:p>
          <a:p>
            <a:pPr indent="0" lvl="0" marL="0" rtl="0" algn="l">
              <a:lnSpc>
                <a:spcPct val="100000"/>
              </a:lnSpc>
              <a:spcBef>
                <a:spcPts val="0"/>
              </a:spcBef>
              <a:spcAft>
                <a:spcPts val="0"/>
              </a:spcAft>
              <a:buSzPts val="1400"/>
              <a:buNone/>
            </a:pPr>
            <a:r>
              <a:rPr lang="en"/>
              <a:t>(2023) bevestigen dat continuïteit in verblijf en begeleiding stress vermindert en mentale</a:t>
            </a:r>
            <a:endParaRPr/>
          </a:p>
          <a:p>
            <a:pPr indent="0" lvl="0" marL="0" rtl="0" algn="l">
              <a:lnSpc>
                <a:spcPct val="100000"/>
              </a:lnSpc>
              <a:spcBef>
                <a:spcPts val="0"/>
              </a:spcBef>
              <a:spcAft>
                <a:spcPts val="0"/>
              </a:spcAft>
              <a:buSzPts val="1400"/>
              <a:buNone/>
            </a:pPr>
            <a:r>
              <a:rPr lang="en"/>
              <a:t>veerkracht versterkt. Herhaalde verhuizingen en onzekerheid vergroten daarentegen het</a:t>
            </a:r>
            <a:endParaRPr/>
          </a:p>
          <a:p>
            <a:pPr indent="0" lvl="0" marL="0" rtl="0" algn="l">
              <a:lnSpc>
                <a:spcPct val="100000"/>
              </a:lnSpc>
              <a:spcBef>
                <a:spcPts val="0"/>
              </a:spcBef>
              <a:spcAft>
                <a:spcPts val="0"/>
              </a:spcAft>
              <a:buSzPts val="1400"/>
              <a:buNone/>
            </a:pPr>
            <a:r>
              <a:rPr lang="en"/>
              <a:t>risico op angst- en depressieve klachten. De DGO bevordert juist stabiliteit, nabijheid en</a:t>
            </a:r>
            <a:endParaRPr/>
          </a:p>
          <a:p>
            <a:pPr indent="0" lvl="0" marL="0" rtl="0" algn="l">
              <a:lnSpc>
                <a:spcPct val="100000"/>
              </a:lnSpc>
              <a:spcBef>
                <a:spcPts val="0"/>
              </a:spcBef>
              <a:spcAft>
                <a:spcPts val="0"/>
              </a:spcAft>
              <a:buSzPts val="1400"/>
              <a:buNone/>
            </a:pPr>
            <a:r>
              <a:rPr lang="en"/>
              <a:t>vaste begeleiding, waardoor bewoners zich veiliger voelen en preventieve zorg beter</a:t>
            </a:r>
            <a:endParaRPr/>
          </a:p>
          <a:p>
            <a:pPr indent="0" lvl="0" marL="0" rtl="0" algn="l">
              <a:lnSpc>
                <a:spcPct val="100000"/>
              </a:lnSpc>
              <a:spcBef>
                <a:spcPts val="0"/>
              </a:spcBef>
              <a:spcAft>
                <a:spcPts val="0"/>
              </a:spcAft>
              <a:buSzPts val="1400"/>
              <a:buNone/>
            </a:pPr>
            <a:r>
              <a:rPr lang="en"/>
              <a:t>aansluit.</a:t>
            </a:r>
            <a:endParaRPr/>
          </a:p>
          <a:p>
            <a:pPr indent="0" lvl="0" marL="0" rtl="0" algn="l">
              <a:lnSpc>
                <a:spcPct val="100000"/>
              </a:lnSpc>
              <a:spcBef>
                <a:spcPts val="0"/>
              </a:spcBef>
              <a:spcAft>
                <a:spcPts val="0"/>
              </a:spcAft>
              <a:buSzPts val="1400"/>
              <a:buNone/>
            </a:pPr>
            <a:r>
              <a:rPr lang="en"/>
              <a:t>Lagere maatschappelijke kosten</a:t>
            </a:r>
            <a:endParaRPr/>
          </a:p>
          <a:p>
            <a:pPr indent="0" lvl="0" marL="0" rtl="0" algn="l">
              <a:lnSpc>
                <a:spcPct val="100000"/>
              </a:lnSpc>
              <a:spcBef>
                <a:spcPts val="0"/>
              </a:spcBef>
              <a:spcAft>
                <a:spcPts val="0"/>
              </a:spcAft>
              <a:buSzPts val="1400"/>
              <a:buNone/>
            </a:pPr>
            <a:r>
              <a:rPr lang="en"/>
              <a:t>Lokale participatieprogramma’s leiden tot kortere opvangduur, minder beroep op</a:t>
            </a:r>
            <a:endParaRPr/>
          </a:p>
          <a:p>
            <a:pPr indent="0" lvl="0" marL="0" rtl="0" algn="l">
              <a:lnSpc>
                <a:spcPct val="100000"/>
              </a:lnSpc>
              <a:spcBef>
                <a:spcPts val="0"/>
              </a:spcBef>
              <a:spcAft>
                <a:spcPts val="0"/>
              </a:spcAft>
              <a:buSzPts val="1400"/>
              <a:buNone/>
            </a:pPr>
            <a:r>
              <a:rPr lang="en"/>
              <a:t>hulpverlening en lagere beheerskosten (KIS, 2022). Door lokaal eigenaarschap en</a:t>
            </a:r>
            <a:endParaRPr/>
          </a:p>
          <a:p>
            <a:pPr indent="0" lvl="0" marL="0" rtl="0" algn="l">
              <a:lnSpc>
                <a:spcPct val="100000"/>
              </a:lnSpc>
              <a:spcBef>
                <a:spcPts val="0"/>
              </a:spcBef>
              <a:spcAft>
                <a:spcPts val="0"/>
              </a:spcAft>
              <a:buSzPts val="1400"/>
              <a:buNone/>
            </a:pPr>
            <a:r>
              <a:rPr lang="en"/>
              <a:t>integrale aansturing kunnen middelen doelmatiger worden ingezet. De DGO benut deze</a:t>
            </a:r>
            <a:endParaRPr/>
          </a:p>
          <a:p>
            <a:pPr indent="0" lvl="0" marL="0" rtl="0" algn="l">
              <a:lnSpc>
                <a:spcPct val="100000"/>
              </a:lnSpc>
              <a:spcBef>
                <a:spcPts val="0"/>
              </a:spcBef>
              <a:spcAft>
                <a:spcPts val="0"/>
              </a:spcAft>
              <a:buSzPts val="1400"/>
              <a:buNone/>
            </a:pPr>
            <a:r>
              <a:rPr lang="en"/>
              <a:t>efficiëntie door gemeentelijke regie te combineren met landelijke kwaliteitskaders.</a:t>
            </a:r>
            <a:endParaRPr/>
          </a:p>
          <a:p>
            <a:pPr indent="0" lvl="0" marL="0" rtl="0" algn="l">
              <a:lnSpc>
                <a:spcPct val="100000"/>
              </a:lnSpc>
              <a:spcBef>
                <a:spcPts val="0"/>
              </a:spcBef>
              <a:spcAft>
                <a:spcPts val="0"/>
              </a:spcAft>
              <a:buSzPts val="1400"/>
              <a:buNone/>
            </a:pPr>
            <a:r>
              <a:rPr lang="en"/>
              <a:t>Groter lokaal draagvlak en sociale cohesie</a:t>
            </a:r>
            <a:endParaRPr/>
          </a:p>
          <a:p>
            <a:pPr indent="0" lvl="0" marL="0" rtl="0" algn="l">
              <a:lnSpc>
                <a:spcPct val="100000"/>
              </a:lnSpc>
              <a:spcBef>
                <a:spcPts val="0"/>
              </a:spcBef>
              <a:spcAft>
                <a:spcPts val="0"/>
              </a:spcAft>
              <a:buSzPts val="1400"/>
              <a:buNone/>
            </a:pPr>
            <a:r>
              <a:rPr lang="en"/>
              <a:t>Zichtbare, kleinschalige en betrokken opvangvormen versterken begrip en vertrouwen</a:t>
            </a:r>
            <a:endParaRPr/>
          </a:p>
          <a:p>
            <a:pPr indent="0" lvl="0" marL="0" rtl="0" algn="l">
              <a:lnSpc>
                <a:spcPct val="100000"/>
              </a:lnSpc>
              <a:spcBef>
                <a:spcPts val="0"/>
              </a:spcBef>
              <a:spcAft>
                <a:spcPts val="0"/>
              </a:spcAft>
              <a:buSzPts val="1400"/>
              <a:buNone/>
            </a:pPr>
            <a:r>
              <a:rPr lang="en"/>
              <a:t>tussen inwoners en nieuwkomers (WRR, 2021). Transparante communicatie en</a:t>
            </a:r>
            <a:endParaRPr/>
          </a:p>
          <a:p>
            <a:pPr indent="0" lvl="0" marL="0" rtl="0" algn="l">
              <a:lnSpc>
                <a:spcPct val="100000"/>
              </a:lnSpc>
              <a:spcBef>
                <a:spcPts val="0"/>
              </a:spcBef>
              <a:spcAft>
                <a:spcPts val="0"/>
              </a:spcAft>
              <a:buSzPts val="1400"/>
              <a:buNone/>
            </a:pPr>
            <a:r>
              <a:rPr lang="en"/>
              <a:t>gezamenlijke activiteiten dragen bij aan sociale cohesie (SCP, 2023). De DGO borgt dit</a:t>
            </a:r>
            <a:endParaRPr/>
          </a:p>
          <a:p>
            <a:pPr indent="0" lvl="0" marL="0" rtl="0" algn="l">
              <a:lnSpc>
                <a:spcPct val="100000"/>
              </a:lnSpc>
              <a:spcBef>
                <a:spcPts val="0"/>
              </a:spcBef>
              <a:spcAft>
                <a:spcPts val="0"/>
              </a:spcAft>
              <a:buSzPts val="1400"/>
              <a:buNone/>
            </a:pPr>
            <a:r>
              <a:rPr lang="en"/>
              <a:t>door buurtbetrokkenheid structureel onderdeel te maken van het opvangproces.</a:t>
            </a:r>
            <a:endParaRPr/>
          </a:p>
          <a:p>
            <a:pPr indent="0" lvl="0" marL="0" rtl="0" algn="l">
              <a:lnSpc>
                <a:spcPct val="100000"/>
              </a:lnSpc>
              <a:spcBef>
                <a:spcPts val="0"/>
              </a:spcBef>
              <a:spcAft>
                <a:spcPts val="0"/>
              </a:spcAft>
              <a:buSzPts val="1400"/>
              <a:buNone/>
            </a:pPr>
            <a:r>
              <a:rPr lang="en"/>
              <a:t>Sterkere regionale samenwerking en kennisopbouw</a:t>
            </a:r>
            <a:endParaRPr/>
          </a:p>
          <a:p>
            <a:pPr indent="0" lvl="0" marL="0" rtl="0" algn="l">
              <a:lnSpc>
                <a:spcPct val="100000"/>
              </a:lnSpc>
              <a:spcBef>
                <a:spcPts val="0"/>
              </a:spcBef>
              <a:spcAft>
                <a:spcPts val="0"/>
              </a:spcAft>
              <a:buSzPts val="1400"/>
              <a:buNone/>
            </a:pPr>
            <a:r>
              <a:rPr lang="en"/>
              <a:t>Regionale samenwerking tussen gemeenten, COA en maatschappelijke partners is</a:t>
            </a:r>
            <a:endParaRPr/>
          </a:p>
          <a:p>
            <a:pPr indent="0" lvl="0" marL="0" rtl="0" algn="l">
              <a:lnSpc>
                <a:spcPct val="100000"/>
              </a:lnSpc>
              <a:spcBef>
                <a:spcPts val="0"/>
              </a:spcBef>
              <a:spcAft>
                <a:spcPts val="0"/>
              </a:spcAft>
              <a:buSzPts val="1400"/>
              <a:buNone/>
            </a:pPr>
            <a:r>
              <a:rPr lang="en"/>
              <a:t>essentieel voor duurzame opvangcapaciteit (VNG &amp;amp; Universiteit Utrecht, 2023). 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9</a:t>
            </a:r>
            <a:endParaRPr/>
          </a:p>
          <a:p>
            <a:pPr indent="0" lvl="0" marL="0" rtl="0" algn="l">
              <a:lnSpc>
                <a:spcPct val="100000"/>
              </a:lnSpc>
              <a:spcBef>
                <a:spcPts val="0"/>
              </a:spcBef>
              <a:spcAft>
                <a:spcPts val="0"/>
              </a:spcAft>
              <a:buSzPts val="1400"/>
              <a:buNone/>
            </a:pPr>
            <a:r>
              <a:rPr lang="en"/>
              <a:t>DGO versterkt deze samenwerking via gezamenlijke leertrajecten, kennisdeling en</a:t>
            </a:r>
            <a:endParaRPr/>
          </a:p>
          <a:p>
            <a:pPr indent="0" lvl="0" marL="0" rtl="0" algn="l">
              <a:lnSpc>
                <a:spcPct val="100000"/>
              </a:lnSpc>
              <a:spcBef>
                <a:spcPts val="0"/>
              </a:spcBef>
              <a:spcAft>
                <a:spcPts val="0"/>
              </a:spcAft>
              <a:buSzPts val="1400"/>
              <a:buNone/>
            </a:pPr>
            <a:r>
              <a:rPr lang="en"/>
              <a:t>afstemming op regionale arbeids- en huisvestingsopgaven.</a:t>
            </a:r>
            <a:endParaRPr/>
          </a:p>
          <a:p>
            <a:pPr indent="0" lvl="0" marL="0" rtl="0" algn="l">
              <a:lnSpc>
                <a:spcPct val="100000"/>
              </a:lnSpc>
              <a:spcBef>
                <a:spcPts val="0"/>
              </a:spcBef>
              <a:spcAft>
                <a:spcPts val="0"/>
              </a:spcAft>
              <a:buSzPts val="1400"/>
              <a:buNone/>
            </a:pPr>
            <a:r>
              <a:rPr lang="en"/>
              <a:t>Toekomstgerichte integratieketen</a:t>
            </a:r>
            <a:endParaRPr/>
          </a:p>
          <a:p>
            <a:pPr indent="0" lvl="0" marL="0" rtl="0" algn="l">
              <a:lnSpc>
                <a:spcPct val="100000"/>
              </a:lnSpc>
              <a:spcBef>
                <a:spcPts val="0"/>
              </a:spcBef>
              <a:spcAft>
                <a:spcPts val="0"/>
              </a:spcAft>
              <a:buSzPts val="1400"/>
              <a:buNone/>
            </a:pPr>
            <a:r>
              <a:rPr lang="en"/>
              <a:t>Een integrale benadering van opvang, participatie en huisvesting leidt tot duurzamere</a:t>
            </a:r>
            <a:endParaRPr/>
          </a:p>
          <a:p>
            <a:pPr indent="0" lvl="0" marL="0" rtl="0" algn="l">
              <a:lnSpc>
                <a:spcPct val="100000"/>
              </a:lnSpc>
              <a:spcBef>
                <a:spcPts val="0"/>
              </a:spcBef>
              <a:spcAft>
                <a:spcPts val="0"/>
              </a:spcAft>
              <a:buSzPts val="1400"/>
              <a:buNone/>
            </a:pPr>
            <a:r>
              <a:rPr lang="en"/>
              <a:t>integratie (SCP, 2022). De DGO operationaliseert dit door opvang en inburgering als één</a:t>
            </a:r>
            <a:endParaRPr/>
          </a:p>
          <a:p>
            <a:pPr indent="0" lvl="0" marL="0" rtl="0" algn="l">
              <a:lnSpc>
                <a:spcPct val="100000"/>
              </a:lnSpc>
              <a:spcBef>
                <a:spcPts val="0"/>
              </a:spcBef>
              <a:spcAft>
                <a:spcPts val="0"/>
              </a:spcAft>
              <a:buSzPts val="1400"/>
              <a:buNone/>
            </a:pPr>
            <a:r>
              <a:rPr lang="en"/>
              <a:t>doorlopende keten te benaderen, in lijn met de Wet Inburgering 2021 en de VNG-visie</a:t>
            </a:r>
            <a:endParaRPr/>
          </a:p>
          <a:p>
            <a:pPr indent="0" lvl="0" marL="0" rtl="0" algn="l">
              <a:lnSpc>
                <a:spcPct val="100000"/>
              </a:lnSpc>
              <a:spcBef>
                <a:spcPts val="0"/>
              </a:spcBef>
              <a:spcAft>
                <a:spcPts val="0"/>
              </a:spcAft>
              <a:buSzPts val="1400"/>
              <a:buNone/>
            </a:pPr>
            <a:r>
              <a:rPr lang="en"/>
              <a:t>Van opvang tot meedoen (2023).</a:t>
            </a:r>
            <a:endParaRPr/>
          </a:p>
        </p:txBody>
      </p:sp>
      <p:sp>
        <p:nvSpPr>
          <p:cNvPr id="118" name="Google Shape;118;g3e0b29b8b48_0_174: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9" name="Google Shape;119;g3e0b29b8b48_0_174: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e0b29b8b48_0_27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9" name="Google Shape;139;g3e0b29b8b48_0_27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 sz="1200" u="none" cap="none" strike="noStrike">
                <a:solidFill>
                  <a:schemeClr val="dk1"/>
                </a:solidFill>
                <a:latin typeface="Calibri"/>
                <a:ea typeface="Calibri"/>
                <a:cs typeface="Calibri"/>
                <a:sym typeface="Calibri"/>
              </a:rPr>
              <a:t>1.7.2013</a:t>
            </a:r>
            <a:endParaRPr/>
          </a:p>
        </p:txBody>
      </p:sp>
      <p:sp>
        <p:nvSpPr>
          <p:cNvPr id="140" name="Google Shape;140;g3e0b29b8b48_0_272: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3e0b29b8b48_0_272: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g3e0b29b8b48_0_272: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3" name="Google Shape;143;g3e0b29b8b48_0_272: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e0b29b8b48_0_363: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g3e0b29b8b48_0_363: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e0b29b8b48_0_45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53" name="Google Shape;253;g3e0b29b8b48_0_45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 sz="1200" u="none" cap="none" strike="noStrike">
                <a:solidFill>
                  <a:schemeClr val="dk1"/>
                </a:solidFill>
                <a:latin typeface="Calibri"/>
                <a:ea typeface="Calibri"/>
                <a:cs typeface="Calibri"/>
                <a:sym typeface="Calibri"/>
              </a:rPr>
              <a:t>1.7.2013</a:t>
            </a:r>
            <a:endParaRPr/>
          </a:p>
        </p:txBody>
      </p:sp>
      <p:sp>
        <p:nvSpPr>
          <p:cNvPr id="254" name="Google Shape;254;g3e0b29b8b48_0_459: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3e0b29b8b48_0_459: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Hoofdstuk 1 beschrijft de visie en principes van gemeentelijke opvang.</a:t>
            </a:r>
            <a:endParaRPr/>
          </a:p>
          <a:p>
            <a:pPr indent="0" lvl="0" marL="0" rtl="0" algn="l">
              <a:lnSpc>
                <a:spcPct val="100000"/>
              </a:lnSpc>
              <a:spcBef>
                <a:spcPts val="0"/>
              </a:spcBef>
              <a:spcAft>
                <a:spcPts val="0"/>
              </a:spcAft>
              <a:buSzPts val="1400"/>
              <a:buNone/>
            </a:pPr>
            <a:r>
              <a:rPr lang="en"/>
              <a:t>• Hoofdstuk 2 vertaalt dit naar een heldere taakverdeling gemeente–COA</a:t>
            </a:r>
            <a:endParaRPr/>
          </a:p>
          <a:p>
            <a:pPr indent="0" lvl="0" marL="0" rtl="0" algn="l">
              <a:lnSpc>
                <a:spcPct val="100000"/>
              </a:lnSpc>
              <a:spcBef>
                <a:spcPts val="0"/>
              </a:spcBef>
              <a:spcAft>
                <a:spcPts val="0"/>
              </a:spcAft>
              <a:buSzPts val="1400"/>
              <a:buNone/>
            </a:pPr>
            <a:r>
              <a:rPr lang="en"/>
              <a:t>• Hoofdstuk 3 t/m 6 gaan over de uitvoering: instroom, begeleiding, zorg,</a:t>
            </a:r>
            <a:endParaRPr/>
          </a:p>
          <a:p>
            <a:pPr indent="0" lvl="0" marL="0" rtl="0" algn="l">
              <a:lnSpc>
                <a:spcPct val="100000"/>
              </a:lnSpc>
              <a:spcBef>
                <a:spcPts val="0"/>
              </a:spcBef>
              <a:spcAft>
                <a:spcPts val="0"/>
              </a:spcAft>
              <a:buSzPts val="1400"/>
              <a:buNone/>
            </a:pPr>
            <a:r>
              <a:rPr lang="en"/>
              <a:t>veiligheid, participatie.</a:t>
            </a:r>
            <a:endParaRPr/>
          </a:p>
          <a:p>
            <a:pPr indent="0" lvl="0" marL="0" rtl="0" algn="l">
              <a:lnSpc>
                <a:spcPct val="100000"/>
              </a:lnSpc>
              <a:spcBef>
                <a:spcPts val="0"/>
              </a:spcBef>
              <a:spcAft>
                <a:spcPts val="0"/>
              </a:spcAft>
              <a:buSzPts val="1400"/>
              <a:buNone/>
            </a:pPr>
            <a:r>
              <a:rPr lang="en"/>
              <a:t>• Hoofdstuk 7 en 8 gaan over uitstromen, huisvesting en communicatie.</a:t>
            </a:r>
            <a:endParaRPr/>
          </a:p>
          <a:p>
            <a:pPr indent="0" lvl="0" marL="0" rtl="0" algn="l">
              <a:lnSpc>
                <a:spcPct val="100000"/>
              </a:lnSpc>
              <a:spcBef>
                <a:spcPts val="0"/>
              </a:spcBef>
              <a:spcAft>
                <a:spcPts val="0"/>
              </a:spcAft>
              <a:buSzPts val="1400"/>
              <a:buNone/>
            </a:pPr>
            <a:r>
              <a:rPr lang="en"/>
              <a:t>• Hoofdstuk 9 laat zien hoe je het voorgaande borgt en monitort.</a:t>
            </a:r>
            <a:endParaRPr/>
          </a:p>
        </p:txBody>
      </p:sp>
      <p:sp>
        <p:nvSpPr>
          <p:cNvPr id="256" name="Google Shape;256;g3e0b29b8b48_0_459: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57" name="Google Shape;257;g3e0b29b8b48_0_459: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s" type="title">
  <p:cSld name="TITLE">
    <p:bg>
      <p:bgPr>
        <a:solidFill>
          <a:srgbClr val="E8E7D9"/>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222775" y="99648"/>
            <a:ext cx="5387700" cy="1486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5200"/>
              <a:buNone/>
              <a:defRPr sz="4500"/>
            </a:lvl1pPr>
            <a:lvl2pPr lvl="1" rtl="0" algn="ctr">
              <a:lnSpc>
                <a:spcPct val="100000"/>
              </a:lnSpc>
              <a:spcBef>
                <a:spcPts val="0"/>
              </a:spcBef>
              <a:spcAft>
                <a:spcPts val="0"/>
              </a:spcAft>
              <a:buClr>
                <a:srgbClr val="191919"/>
              </a:buClr>
              <a:buSzPts val="5200"/>
              <a:buNone/>
              <a:defRPr sz="5200">
                <a:solidFill>
                  <a:srgbClr val="191919"/>
                </a:solidFill>
              </a:defRPr>
            </a:lvl2pPr>
            <a:lvl3pPr lvl="2" rtl="0" algn="ctr">
              <a:lnSpc>
                <a:spcPct val="100000"/>
              </a:lnSpc>
              <a:spcBef>
                <a:spcPts val="0"/>
              </a:spcBef>
              <a:spcAft>
                <a:spcPts val="0"/>
              </a:spcAft>
              <a:buClr>
                <a:srgbClr val="191919"/>
              </a:buClr>
              <a:buSzPts val="5200"/>
              <a:buNone/>
              <a:defRPr sz="5200">
                <a:solidFill>
                  <a:srgbClr val="191919"/>
                </a:solidFill>
              </a:defRPr>
            </a:lvl3pPr>
            <a:lvl4pPr lvl="3" rtl="0" algn="ctr">
              <a:lnSpc>
                <a:spcPct val="100000"/>
              </a:lnSpc>
              <a:spcBef>
                <a:spcPts val="0"/>
              </a:spcBef>
              <a:spcAft>
                <a:spcPts val="0"/>
              </a:spcAft>
              <a:buClr>
                <a:srgbClr val="191919"/>
              </a:buClr>
              <a:buSzPts val="5200"/>
              <a:buNone/>
              <a:defRPr sz="5200">
                <a:solidFill>
                  <a:srgbClr val="191919"/>
                </a:solidFill>
              </a:defRPr>
            </a:lvl4pPr>
            <a:lvl5pPr lvl="4" rtl="0" algn="ctr">
              <a:lnSpc>
                <a:spcPct val="100000"/>
              </a:lnSpc>
              <a:spcBef>
                <a:spcPts val="0"/>
              </a:spcBef>
              <a:spcAft>
                <a:spcPts val="0"/>
              </a:spcAft>
              <a:buClr>
                <a:srgbClr val="191919"/>
              </a:buClr>
              <a:buSzPts val="5200"/>
              <a:buNone/>
              <a:defRPr sz="5200">
                <a:solidFill>
                  <a:srgbClr val="191919"/>
                </a:solidFill>
              </a:defRPr>
            </a:lvl5pPr>
            <a:lvl6pPr lvl="5" rtl="0" algn="ctr">
              <a:lnSpc>
                <a:spcPct val="100000"/>
              </a:lnSpc>
              <a:spcBef>
                <a:spcPts val="0"/>
              </a:spcBef>
              <a:spcAft>
                <a:spcPts val="0"/>
              </a:spcAft>
              <a:buClr>
                <a:srgbClr val="191919"/>
              </a:buClr>
              <a:buSzPts val="5200"/>
              <a:buNone/>
              <a:defRPr sz="5200">
                <a:solidFill>
                  <a:srgbClr val="191919"/>
                </a:solidFill>
              </a:defRPr>
            </a:lvl6pPr>
            <a:lvl7pPr lvl="6" rtl="0" algn="ctr">
              <a:lnSpc>
                <a:spcPct val="100000"/>
              </a:lnSpc>
              <a:spcBef>
                <a:spcPts val="0"/>
              </a:spcBef>
              <a:spcAft>
                <a:spcPts val="0"/>
              </a:spcAft>
              <a:buClr>
                <a:srgbClr val="191919"/>
              </a:buClr>
              <a:buSzPts val="5200"/>
              <a:buNone/>
              <a:defRPr sz="5200">
                <a:solidFill>
                  <a:srgbClr val="191919"/>
                </a:solidFill>
              </a:defRPr>
            </a:lvl7pPr>
            <a:lvl8pPr lvl="7" rtl="0" algn="ctr">
              <a:lnSpc>
                <a:spcPct val="100000"/>
              </a:lnSpc>
              <a:spcBef>
                <a:spcPts val="0"/>
              </a:spcBef>
              <a:spcAft>
                <a:spcPts val="0"/>
              </a:spcAft>
              <a:buClr>
                <a:srgbClr val="191919"/>
              </a:buClr>
              <a:buSzPts val="5200"/>
              <a:buNone/>
              <a:defRPr sz="5200">
                <a:solidFill>
                  <a:srgbClr val="191919"/>
                </a:solidFill>
              </a:defRPr>
            </a:lvl8pPr>
            <a:lvl9pPr lvl="8" rtl="0" algn="ctr">
              <a:lnSpc>
                <a:spcPct val="100000"/>
              </a:lnSpc>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222775" y="1738850"/>
            <a:ext cx="7556100" cy="314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blad | Beige">
  <p:cSld name="SECTION_HEADER_1">
    <p:bg>
      <p:bgPr>
        <a:solidFill>
          <a:srgbClr val="E8E7D9"/>
        </a:solidFill>
      </p:bgPr>
    </p:bg>
    <p:spTree>
      <p:nvGrpSpPr>
        <p:cNvPr id="37" name="Shape 37"/>
        <p:cNvGrpSpPr/>
        <p:nvPr/>
      </p:nvGrpSpPr>
      <p:grpSpPr>
        <a:xfrm>
          <a:off x="0" y="0"/>
          <a:ext cx="0" cy="0"/>
          <a:chOff x="0" y="0"/>
          <a:chExt cx="0" cy="0"/>
        </a:xfrm>
      </p:grpSpPr>
      <p:pic>
        <p:nvPicPr>
          <p:cNvPr id="38" name="Google Shape;38;p11"/>
          <p:cNvPicPr preferRelativeResize="0"/>
          <p:nvPr/>
        </p:nvPicPr>
        <p:blipFill>
          <a:blip r:embed="rId2">
            <a:alphaModFix/>
          </a:blip>
          <a:stretch>
            <a:fillRect/>
          </a:stretch>
        </p:blipFill>
        <p:spPr>
          <a:xfrm>
            <a:off x="3751638" y="2068012"/>
            <a:ext cx="1640734" cy="10074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somming 1" type="tx">
  <p:cSld name="TITLE_AND_BODY">
    <p:bg>
      <p:bgPr>
        <a:solidFill>
          <a:srgbClr val="E8E7D9"/>
        </a:solidFill>
      </p:bgPr>
    </p:bg>
    <p:spTree>
      <p:nvGrpSpPr>
        <p:cNvPr id="39" name="Shape 39"/>
        <p:cNvGrpSpPr/>
        <p:nvPr/>
      </p:nvGrpSpPr>
      <p:grpSpPr>
        <a:xfrm>
          <a:off x="0" y="0"/>
          <a:ext cx="0" cy="0"/>
          <a:chOff x="0" y="0"/>
          <a:chExt cx="0" cy="0"/>
        </a:xfrm>
      </p:grpSpPr>
      <p:sp>
        <p:nvSpPr>
          <p:cNvPr id="40" name="Google Shape;40;p12"/>
          <p:cNvSpPr/>
          <p:nvPr/>
        </p:nvSpPr>
        <p:spPr>
          <a:xfrm>
            <a:off x="271050" y="232650"/>
            <a:ext cx="8601900" cy="4678200"/>
          </a:xfrm>
          <a:prstGeom prst="roundRect">
            <a:avLst>
              <a:gd fmla="val 3778" name="adj"/>
            </a:avLst>
          </a:prstGeom>
          <a:solidFill>
            <a:srgbClr val="E86648"/>
          </a:solidFill>
          <a:ln cap="flat" cmpd="sng" w="9525">
            <a:solidFill>
              <a:srgbClr val="FF6B6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41" name="Google Shape;41;p12"/>
          <p:cNvGrpSpPr/>
          <p:nvPr/>
        </p:nvGrpSpPr>
        <p:grpSpPr>
          <a:xfrm>
            <a:off x="8180300" y="415900"/>
            <a:ext cx="497200" cy="119100"/>
            <a:chOff x="7052175" y="3816250"/>
            <a:chExt cx="497200" cy="119100"/>
          </a:xfrm>
        </p:grpSpPr>
        <p:sp>
          <p:nvSpPr>
            <p:cNvPr id="42" name="Google Shape;42;p12"/>
            <p:cNvSpPr/>
            <p:nvPr/>
          </p:nvSpPr>
          <p:spPr>
            <a:xfrm>
              <a:off x="7052175" y="3816250"/>
              <a:ext cx="119100" cy="119100"/>
            </a:xfrm>
            <a:prstGeom prst="ellipse">
              <a:avLst/>
            </a:prstGeom>
            <a:solidFill>
              <a:srgbClr val="E8E7D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43" name="Google Shape;43;p12"/>
            <p:cNvSpPr/>
            <p:nvPr/>
          </p:nvSpPr>
          <p:spPr>
            <a:xfrm>
              <a:off x="7241225" y="3816250"/>
              <a:ext cx="119100" cy="119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44" name="Google Shape;44;p12"/>
            <p:cNvSpPr/>
            <p:nvPr/>
          </p:nvSpPr>
          <p:spPr>
            <a:xfrm>
              <a:off x="7430275" y="3816250"/>
              <a:ext cx="119100" cy="119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
        <p:nvSpPr>
          <p:cNvPr id="45" name="Google Shape;45;p12"/>
          <p:cNvSpPr txBox="1"/>
          <p:nvPr>
            <p:ph idx="1" type="subTitle"/>
          </p:nvPr>
        </p:nvSpPr>
        <p:spPr>
          <a:xfrm>
            <a:off x="568300" y="2056350"/>
            <a:ext cx="7853400" cy="234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6" name="Google Shape;46;p12"/>
          <p:cNvSpPr txBox="1"/>
          <p:nvPr>
            <p:ph type="ctrTitle"/>
          </p:nvPr>
        </p:nvSpPr>
        <p:spPr>
          <a:xfrm>
            <a:off x="568300" y="415900"/>
            <a:ext cx="5387700" cy="1581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5200"/>
              <a:buNone/>
              <a:defRPr sz="4500"/>
            </a:lvl1pPr>
            <a:lvl2pPr lvl="1" rtl="0" algn="ctr">
              <a:lnSpc>
                <a:spcPct val="100000"/>
              </a:lnSpc>
              <a:spcBef>
                <a:spcPts val="0"/>
              </a:spcBef>
              <a:spcAft>
                <a:spcPts val="0"/>
              </a:spcAft>
              <a:buClr>
                <a:srgbClr val="191919"/>
              </a:buClr>
              <a:buSzPts val="5200"/>
              <a:buNone/>
              <a:defRPr sz="5200">
                <a:solidFill>
                  <a:srgbClr val="191919"/>
                </a:solidFill>
              </a:defRPr>
            </a:lvl2pPr>
            <a:lvl3pPr lvl="2" rtl="0" algn="ctr">
              <a:lnSpc>
                <a:spcPct val="100000"/>
              </a:lnSpc>
              <a:spcBef>
                <a:spcPts val="0"/>
              </a:spcBef>
              <a:spcAft>
                <a:spcPts val="0"/>
              </a:spcAft>
              <a:buClr>
                <a:srgbClr val="191919"/>
              </a:buClr>
              <a:buSzPts val="5200"/>
              <a:buNone/>
              <a:defRPr sz="5200">
                <a:solidFill>
                  <a:srgbClr val="191919"/>
                </a:solidFill>
              </a:defRPr>
            </a:lvl3pPr>
            <a:lvl4pPr lvl="3" rtl="0" algn="ctr">
              <a:lnSpc>
                <a:spcPct val="100000"/>
              </a:lnSpc>
              <a:spcBef>
                <a:spcPts val="0"/>
              </a:spcBef>
              <a:spcAft>
                <a:spcPts val="0"/>
              </a:spcAft>
              <a:buClr>
                <a:srgbClr val="191919"/>
              </a:buClr>
              <a:buSzPts val="5200"/>
              <a:buNone/>
              <a:defRPr sz="5200">
                <a:solidFill>
                  <a:srgbClr val="191919"/>
                </a:solidFill>
              </a:defRPr>
            </a:lvl4pPr>
            <a:lvl5pPr lvl="4" rtl="0" algn="ctr">
              <a:lnSpc>
                <a:spcPct val="100000"/>
              </a:lnSpc>
              <a:spcBef>
                <a:spcPts val="0"/>
              </a:spcBef>
              <a:spcAft>
                <a:spcPts val="0"/>
              </a:spcAft>
              <a:buClr>
                <a:srgbClr val="191919"/>
              </a:buClr>
              <a:buSzPts val="5200"/>
              <a:buNone/>
              <a:defRPr sz="5200">
                <a:solidFill>
                  <a:srgbClr val="191919"/>
                </a:solidFill>
              </a:defRPr>
            </a:lvl5pPr>
            <a:lvl6pPr lvl="5" rtl="0" algn="ctr">
              <a:lnSpc>
                <a:spcPct val="100000"/>
              </a:lnSpc>
              <a:spcBef>
                <a:spcPts val="0"/>
              </a:spcBef>
              <a:spcAft>
                <a:spcPts val="0"/>
              </a:spcAft>
              <a:buClr>
                <a:srgbClr val="191919"/>
              </a:buClr>
              <a:buSzPts val="5200"/>
              <a:buNone/>
              <a:defRPr sz="5200">
                <a:solidFill>
                  <a:srgbClr val="191919"/>
                </a:solidFill>
              </a:defRPr>
            </a:lvl6pPr>
            <a:lvl7pPr lvl="6" rtl="0" algn="ctr">
              <a:lnSpc>
                <a:spcPct val="100000"/>
              </a:lnSpc>
              <a:spcBef>
                <a:spcPts val="0"/>
              </a:spcBef>
              <a:spcAft>
                <a:spcPts val="0"/>
              </a:spcAft>
              <a:buClr>
                <a:srgbClr val="191919"/>
              </a:buClr>
              <a:buSzPts val="5200"/>
              <a:buNone/>
              <a:defRPr sz="5200">
                <a:solidFill>
                  <a:srgbClr val="191919"/>
                </a:solidFill>
              </a:defRPr>
            </a:lvl7pPr>
            <a:lvl8pPr lvl="7" rtl="0" algn="ctr">
              <a:lnSpc>
                <a:spcPct val="100000"/>
              </a:lnSpc>
              <a:spcBef>
                <a:spcPts val="0"/>
              </a:spcBef>
              <a:spcAft>
                <a:spcPts val="0"/>
              </a:spcAft>
              <a:buClr>
                <a:srgbClr val="191919"/>
              </a:buClr>
              <a:buSzPts val="5200"/>
              <a:buNone/>
              <a:defRPr sz="5200">
                <a:solidFill>
                  <a:srgbClr val="191919"/>
                </a:solidFill>
              </a:defRPr>
            </a:lvl8pPr>
            <a:lvl9pPr lvl="8" rtl="0" algn="ctr">
              <a:lnSpc>
                <a:spcPct val="100000"/>
              </a:lnSpc>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somming 2">
  <p:cSld name="TITLE_AND_BODY_1">
    <p:bg>
      <p:bgPr>
        <a:solidFill>
          <a:srgbClr val="E8E7D9"/>
        </a:solidFill>
      </p:bgPr>
    </p:bg>
    <p:spTree>
      <p:nvGrpSpPr>
        <p:cNvPr id="47" name="Shape 47"/>
        <p:cNvGrpSpPr/>
        <p:nvPr/>
      </p:nvGrpSpPr>
      <p:grpSpPr>
        <a:xfrm>
          <a:off x="0" y="0"/>
          <a:ext cx="0" cy="0"/>
          <a:chOff x="0" y="0"/>
          <a:chExt cx="0" cy="0"/>
        </a:xfrm>
      </p:grpSpPr>
      <p:sp>
        <p:nvSpPr>
          <p:cNvPr id="48" name="Google Shape;48;p13"/>
          <p:cNvSpPr/>
          <p:nvPr/>
        </p:nvSpPr>
        <p:spPr>
          <a:xfrm>
            <a:off x="271050" y="232650"/>
            <a:ext cx="8601900" cy="4678200"/>
          </a:xfrm>
          <a:prstGeom prst="roundRect">
            <a:avLst>
              <a:gd fmla="val 3778" name="adj"/>
            </a:avLst>
          </a:prstGeom>
          <a:solidFill>
            <a:srgbClr val="E86648"/>
          </a:solidFill>
          <a:ln cap="flat" cmpd="sng" w="9525">
            <a:solidFill>
              <a:srgbClr val="FF6B6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49" name="Google Shape;49;p13"/>
          <p:cNvGrpSpPr/>
          <p:nvPr/>
        </p:nvGrpSpPr>
        <p:grpSpPr>
          <a:xfrm>
            <a:off x="8180300" y="415900"/>
            <a:ext cx="497200" cy="119100"/>
            <a:chOff x="7052175" y="3816250"/>
            <a:chExt cx="497200" cy="119100"/>
          </a:xfrm>
        </p:grpSpPr>
        <p:sp>
          <p:nvSpPr>
            <p:cNvPr id="50" name="Google Shape;50;p13"/>
            <p:cNvSpPr/>
            <p:nvPr/>
          </p:nvSpPr>
          <p:spPr>
            <a:xfrm>
              <a:off x="7052175" y="3816250"/>
              <a:ext cx="119100" cy="119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51" name="Google Shape;51;p13"/>
            <p:cNvSpPr/>
            <p:nvPr/>
          </p:nvSpPr>
          <p:spPr>
            <a:xfrm>
              <a:off x="7241225" y="3816250"/>
              <a:ext cx="119100" cy="119100"/>
            </a:xfrm>
            <a:prstGeom prst="ellipse">
              <a:avLst/>
            </a:prstGeom>
            <a:solidFill>
              <a:srgbClr val="E8E7D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52" name="Google Shape;52;p13"/>
            <p:cNvSpPr/>
            <p:nvPr/>
          </p:nvSpPr>
          <p:spPr>
            <a:xfrm>
              <a:off x="7430275" y="3816250"/>
              <a:ext cx="119100" cy="119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
        <p:nvSpPr>
          <p:cNvPr id="53" name="Google Shape;53;p13"/>
          <p:cNvSpPr txBox="1"/>
          <p:nvPr>
            <p:ph idx="1" type="subTitle"/>
          </p:nvPr>
        </p:nvSpPr>
        <p:spPr>
          <a:xfrm>
            <a:off x="568300" y="2056350"/>
            <a:ext cx="7853400" cy="234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54" name="Google Shape;54;p13"/>
          <p:cNvSpPr txBox="1"/>
          <p:nvPr>
            <p:ph type="ctrTitle"/>
          </p:nvPr>
        </p:nvSpPr>
        <p:spPr>
          <a:xfrm>
            <a:off x="568300" y="415900"/>
            <a:ext cx="5387700" cy="1581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5200"/>
              <a:buNone/>
              <a:defRPr sz="4500"/>
            </a:lvl1pPr>
            <a:lvl2pPr lvl="1" rtl="0" algn="ctr">
              <a:lnSpc>
                <a:spcPct val="100000"/>
              </a:lnSpc>
              <a:spcBef>
                <a:spcPts val="0"/>
              </a:spcBef>
              <a:spcAft>
                <a:spcPts val="0"/>
              </a:spcAft>
              <a:buClr>
                <a:srgbClr val="191919"/>
              </a:buClr>
              <a:buSzPts val="5200"/>
              <a:buNone/>
              <a:defRPr sz="5200">
                <a:solidFill>
                  <a:srgbClr val="191919"/>
                </a:solidFill>
              </a:defRPr>
            </a:lvl2pPr>
            <a:lvl3pPr lvl="2" rtl="0" algn="ctr">
              <a:lnSpc>
                <a:spcPct val="100000"/>
              </a:lnSpc>
              <a:spcBef>
                <a:spcPts val="0"/>
              </a:spcBef>
              <a:spcAft>
                <a:spcPts val="0"/>
              </a:spcAft>
              <a:buClr>
                <a:srgbClr val="191919"/>
              </a:buClr>
              <a:buSzPts val="5200"/>
              <a:buNone/>
              <a:defRPr sz="5200">
                <a:solidFill>
                  <a:srgbClr val="191919"/>
                </a:solidFill>
              </a:defRPr>
            </a:lvl3pPr>
            <a:lvl4pPr lvl="3" rtl="0" algn="ctr">
              <a:lnSpc>
                <a:spcPct val="100000"/>
              </a:lnSpc>
              <a:spcBef>
                <a:spcPts val="0"/>
              </a:spcBef>
              <a:spcAft>
                <a:spcPts val="0"/>
              </a:spcAft>
              <a:buClr>
                <a:srgbClr val="191919"/>
              </a:buClr>
              <a:buSzPts val="5200"/>
              <a:buNone/>
              <a:defRPr sz="5200">
                <a:solidFill>
                  <a:srgbClr val="191919"/>
                </a:solidFill>
              </a:defRPr>
            </a:lvl4pPr>
            <a:lvl5pPr lvl="4" rtl="0" algn="ctr">
              <a:lnSpc>
                <a:spcPct val="100000"/>
              </a:lnSpc>
              <a:spcBef>
                <a:spcPts val="0"/>
              </a:spcBef>
              <a:spcAft>
                <a:spcPts val="0"/>
              </a:spcAft>
              <a:buClr>
                <a:srgbClr val="191919"/>
              </a:buClr>
              <a:buSzPts val="5200"/>
              <a:buNone/>
              <a:defRPr sz="5200">
                <a:solidFill>
                  <a:srgbClr val="191919"/>
                </a:solidFill>
              </a:defRPr>
            </a:lvl5pPr>
            <a:lvl6pPr lvl="5" rtl="0" algn="ctr">
              <a:lnSpc>
                <a:spcPct val="100000"/>
              </a:lnSpc>
              <a:spcBef>
                <a:spcPts val="0"/>
              </a:spcBef>
              <a:spcAft>
                <a:spcPts val="0"/>
              </a:spcAft>
              <a:buClr>
                <a:srgbClr val="191919"/>
              </a:buClr>
              <a:buSzPts val="5200"/>
              <a:buNone/>
              <a:defRPr sz="5200">
                <a:solidFill>
                  <a:srgbClr val="191919"/>
                </a:solidFill>
              </a:defRPr>
            </a:lvl6pPr>
            <a:lvl7pPr lvl="6" rtl="0" algn="ctr">
              <a:lnSpc>
                <a:spcPct val="100000"/>
              </a:lnSpc>
              <a:spcBef>
                <a:spcPts val="0"/>
              </a:spcBef>
              <a:spcAft>
                <a:spcPts val="0"/>
              </a:spcAft>
              <a:buClr>
                <a:srgbClr val="191919"/>
              </a:buClr>
              <a:buSzPts val="5200"/>
              <a:buNone/>
              <a:defRPr sz="5200">
                <a:solidFill>
                  <a:srgbClr val="191919"/>
                </a:solidFill>
              </a:defRPr>
            </a:lvl7pPr>
            <a:lvl8pPr lvl="7" rtl="0" algn="ctr">
              <a:lnSpc>
                <a:spcPct val="100000"/>
              </a:lnSpc>
              <a:spcBef>
                <a:spcPts val="0"/>
              </a:spcBef>
              <a:spcAft>
                <a:spcPts val="0"/>
              </a:spcAft>
              <a:buClr>
                <a:srgbClr val="191919"/>
              </a:buClr>
              <a:buSzPts val="5200"/>
              <a:buNone/>
              <a:defRPr sz="5200">
                <a:solidFill>
                  <a:srgbClr val="191919"/>
                </a:solidFill>
              </a:defRPr>
            </a:lvl8pPr>
            <a:lvl9pPr lvl="8" rtl="0" algn="ctr">
              <a:lnSpc>
                <a:spcPct val="100000"/>
              </a:lnSpc>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somming 3">
  <p:cSld name="TITLE_AND_BODY_1_1">
    <p:bg>
      <p:bgPr>
        <a:solidFill>
          <a:srgbClr val="E8E7D9"/>
        </a:solidFill>
      </p:bgPr>
    </p:bg>
    <p:spTree>
      <p:nvGrpSpPr>
        <p:cNvPr id="55" name="Shape 55"/>
        <p:cNvGrpSpPr/>
        <p:nvPr/>
      </p:nvGrpSpPr>
      <p:grpSpPr>
        <a:xfrm>
          <a:off x="0" y="0"/>
          <a:ext cx="0" cy="0"/>
          <a:chOff x="0" y="0"/>
          <a:chExt cx="0" cy="0"/>
        </a:xfrm>
      </p:grpSpPr>
      <p:sp>
        <p:nvSpPr>
          <p:cNvPr id="56" name="Google Shape;56;p14"/>
          <p:cNvSpPr/>
          <p:nvPr/>
        </p:nvSpPr>
        <p:spPr>
          <a:xfrm>
            <a:off x="271050" y="232650"/>
            <a:ext cx="8601900" cy="4678200"/>
          </a:xfrm>
          <a:prstGeom prst="roundRect">
            <a:avLst>
              <a:gd fmla="val 3778" name="adj"/>
            </a:avLst>
          </a:prstGeom>
          <a:solidFill>
            <a:srgbClr val="E86648"/>
          </a:solidFill>
          <a:ln cap="flat" cmpd="sng" w="9525">
            <a:solidFill>
              <a:srgbClr val="FF6B6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57" name="Google Shape;57;p14"/>
          <p:cNvGrpSpPr/>
          <p:nvPr/>
        </p:nvGrpSpPr>
        <p:grpSpPr>
          <a:xfrm>
            <a:off x="8180300" y="415900"/>
            <a:ext cx="497200" cy="119100"/>
            <a:chOff x="7052175" y="3816250"/>
            <a:chExt cx="497200" cy="119100"/>
          </a:xfrm>
        </p:grpSpPr>
        <p:sp>
          <p:nvSpPr>
            <p:cNvPr id="58" name="Google Shape;58;p14"/>
            <p:cNvSpPr/>
            <p:nvPr/>
          </p:nvSpPr>
          <p:spPr>
            <a:xfrm>
              <a:off x="7052175" y="3816250"/>
              <a:ext cx="119100" cy="119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59" name="Google Shape;59;p14"/>
            <p:cNvSpPr/>
            <p:nvPr/>
          </p:nvSpPr>
          <p:spPr>
            <a:xfrm>
              <a:off x="7241225" y="3816250"/>
              <a:ext cx="119100" cy="1191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60" name="Google Shape;60;p14"/>
            <p:cNvSpPr/>
            <p:nvPr/>
          </p:nvSpPr>
          <p:spPr>
            <a:xfrm>
              <a:off x="7430275" y="3816250"/>
              <a:ext cx="119100" cy="119100"/>
            </a:xfrm>
            <a:prstGeom prst="ellipse">
              <a:avLst/>
            </a:prstGeom>
            <a:solidFill>
              <a:srgbClr val="E8E7D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
        <p:nvSpPr>
          <p:cNvPr id="61" name="Google Shape;61;p14"/>
          <p:cNvSpPr txBox="1"/>
          <p:nvPr>
            <p:ph idx="1" type="subTitle"/>
          </p:nvPr>
        </p:nvSpPr>
        <p:spPr>
          <a:xfrm>
            <a:off x="568300" y="2056350"/>
            <a:ext cx="7853400" cy="234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62" name="Google Shape;62;p14"/>
          <p:cNvSpPr txBox="1"/>
          <p:nvPr>
            <p:ph type="ctrTitle"/>
          </p:nvPr>
        </p:nvSpPr>
        <p:spPr>
          <a:xfrm>
            <a:off x="568300" y="415900"/>
            <a:ext cx="5387700" cy="1581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5200"/>
              <a:buNone/>
              <a:defRPr sz="4500"/>
            </a:lvl1pPr>
            <a:lvl2pPr lvl="1" rtl="0" algn="ctr">
              <a:lnSpc>
                <a:spcPct val="100000"/>
              </a:lnSpc>
              <a:spcBef>
                <a:spcPts val="0"/>
              </a:spcBef>
              <a:spcAft>
                <a:spcPts val="0"/>
              </a:spcAft>
              <a:buClr>
                <a:srgbClr val="191919"/>
              </a:buClr>
              <a:buSzPts val="5200"/>
              <a:buNone/>
              <a:defRPr sz="5200">
                <a:solidFill>
                  <a:srgbClr val="191919"/>
                </a:solidFill>
              </a:defRPr>
            </a:lvl2pPr>
            <a:lvl3pPr lvl="2" rtl="0" algn="ctr">
              <a:lnSpc>
                <a:spcPct val="100000"/>
              </a:lnSpc>
              <a:spcBef>
                <a:spcPts val="0"/>
              </a:spcBef>
              <a:spcAft>
                <a:spcPts val="0"/>
              </a:spcAft>
              <a:buClr>
                <a:srgbClr val="191919"/>
              </a:buClr>
              <a:buSzPts val="5200"/>
              <a:buNone/>
              <a:defRPr sz="5200">
                <a:solidFill>
                  <a:srgbClr val="191919"/>
                </a:solidFill>
              </a:defRPr>
            </a:lvl3pPr>
            <a:lvl4pPr lvl="3" rtl="0" algn="ctr">
              <a:lnSpc>
                <a:spcPct val="100000"/>
              </a:lnSpc>
              <a:spcBef>
                <a:spcPts val="0"/>
              </a:spcBef>
              <a:spcAft>
                <a:spcPts val="0"/>
              </a:spcAft>
              <a:buClr>
                <a:srgbClr val="191919"/>
              </a:buClr>
              <a:buSzPts val="5200"/>
              <a:buNone/>
              <a:defRPr sz="5200">
                <a:solidFill>
                  <a:srgbClr val="191919"/>
                </a:solidFill>
              </a:defRPr>
            </a:lvl4pPr>
            <a:lvl5pPr lvl="4" rtl="0" algn="ctr">
              <a:lnSpc>
                <a:spcPct val="100000"/>
              </a:lnSpc>
              <a:spcBef>
                <a:spcPts val="0"/>
              </a:spcBef>
              <a:spcAft>
                <a:spcPts val="0"/>
              </a:spcAft>
              <a:buClr>
                <a:srgbClr val="191919"/>
              </a:buClr>
              <a:buSzPts val="5200"/>
              <a:buNone/>
              <a:defRPr sz="5200">
                <a:solidFill>
                  <a:srgbClr val="191919"/>
                </a:solidFill>
              </a:defRPr>
            </a:lvl5pPr>
            <a:lvl6pPr lvl="5" rtl="0" algn="ctr">
              <a:lnSpc>
                <a:spcPct val="100000"/>
              </a:lnSpc>
              <a:spcBef>
                <a:spcPts val="0"/>
              </a:spcBef>
              <a:spcAft>
                <a:spcPts val="0"/>
              </a:spcAft>
              <a:buClr>
                <a:srgbClr val="191919"/>
              </a:buClr>
              <a:buSzPts val="5200"/>
              <a:buNone/>
              <a:defRPr sz="5200">
                <a:solidFill>
                  <a:srgbClr val="191919"/>
                </a:solidFill>
              </a:defRPr>
            </a:lvl6pPr>
            <a:lvl7pPr lvl="6" rtl="0" algn="ctr">
              <a:lnSpc>
                <a:spcPct val="100000"/>
              </a:lnSpc>
              <a:spcBef>
                <a:spcPts val="0"/>
              </a:spcBef>
              <a:spcAft>
                <a:spcPts val="0"/>
              </a:spcAft>
              <a:buClr>
                <a:srgbClr val="191919"/>
              </a:buClr>
              <a:buSzPts val="5200"/>
              <a:buNone/>
              <a:defRPr sz="5200">
                <a:solidFill>
                  <a:srgbClr val="191919"/>
                </a:solidFill>
              </a:defRPr>
            </a:lvl7pPr>
            <a:lvl8pPr lvl="7" rtl="0" algn="ctr">
              <a:lnSpc>
                <a:spcPct val="100000"/>
              </a:lnSpc>
              <a:spcBef>
                <a:spcPts val="0"/>
              </a:spcBef>
              <a:spcAft>
                <a:spcPts val="0"/>
              </a:spcAft>
              <a:buClr>
                <a:srgbClr val="191919"/>
              </a:buClr>
              <a:buSzPts val="5200"/>
              <a:buNone/>
              <a:defRPr sz="5200">
                <a:solidFill>
                  <a:srgbClr val="191919"/>
                </a:solidFill>
              </a:defRPr>
            </a:lvl8pPr>
            <a:lvl9pPr lvl="8" rtl="0" algn="ctr">
              <a:lnSpc>
                <a:spcPct val="100000"/>
              </a:lnSpc>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1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
        <p:nvSpPr>
          <p:cNvPr id="65" name="Google Shape;65;p1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algn="ct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
        <p:nvSpPr>
          <p:cNvPr id="66" name="Google Shape;66;p1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p:cSld name="TITLE_2">
    <p:bg>
      <p:bgPr>
        <a:solidFill>
          <a:srgbClr val="E8E7D9"/>
        </a:solidFill>
      </p:bgPr>
    </p:bg>
    <p:spTree>
      <p:nvGrpSpPr>
        <p:cNvPr id="11" name="Shape 11"/>
        <p:cNvGrpSpPr/>
        <p:nvPr/>
      </p:nvGrpSpPr>
      <p:grpSpPr>
        <a:xfrm>
          <a:off x="0" y="0"/>
          <a:ext cx="0" cy="0"/>
          <a:chOff x="0" y="0"/>
          <a:chExt cx="0" cy="0"/>
        </a:xfrm>
      </p:grpSpPr>
      <p:sp>
        <p:nvSpPr>
          <p:cNvPr id="12" name="Google Shape;12;p3"/>
          <p:cNvSpPr/>
          <p:nvPr/>
        </p:nvSpPr>
        <p:spPr>
          <a:xfrm>
            <a:off x="271050" y="232650"/>
            <a:ext cx="8601900" cy="4678200"/>
          </a:xfrm>
          <a:prstGeom prst="roundRect">
            <a:avLst>
              <a:gd fmla="val 3778" name="adj"/>
            </a:avLst>
          </a:prstGeom>
          <a:solidFill>
            <a:srgbClr val="E86648"/>
          </a:solidFill>
          <a:ln cap="flat" cmpd="sng" w="9525">
            <a:solidFill>
              <a:srgbClr val="FF6B6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3" name="Google Shape;13;p3"/>
          <p:cNvSpPr txBox="1"/>
          <p:nvPr>
            <p:ph idx="1" type="subTitle"/>
          </p:nvPr>
        </p:nvSpPr>
        <p:spPr>
          <a:xfrm>
            <a:off x="568300" y="2056350"/>
            <a:ext cx="7853400" cy="234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4" name="Google Shape;14;p3"/>
          <p:cNvSpPr txBox="1"/>
          <p:nvPr>
            <p:ph type="ctrTitle"/>
          </p:nvPr>
        </p:nvSpPr>
        <p:spPr>
          <a:xfrm>
            <a:off x="568300" y="351848"/>
            <a:ext cx="5387700" cy="1486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8E7D9"/>
              </a:buClr>
              <a:buSzPts val="5200"/>
              <a:buNone/>
              <a:defRPr sz="4500">
                <a:solidFill>
                  <a:srgbClr val="E8E7D9"/>
                </a:solidFill>
              </a:defRPr>
            </a:lvl1pPr>
            <a:lvl2pPr lvl="1" rtl="0" algn="ctr">
              <a:lnSpc>
                <a:spcPct val="100000"/>
              </a:lnSpc>
              <a:spcBef>
                <a:spcPts val="0"/>
              </a:spcBef>
              <a:spcAft>
                <a:spcPts val="0"/>
              </a:spcAft>
              <a:buClr>
                <a:srgbClr val="191919"/>
              </a:buClr>
              <a:buSzPts val="5200"/>
              <a:buNone/>
              <a:defRPr sz="5200">
                <a:solidFill>
                  <a:srgbClr val="191919"/>
                </a:solidFill>
              </a:defRPr>
            </a:lvl2pPr>
            <a:lvl3pPr lvl="2" rtl="0" algn="ctr">
              <a:lnSpc>
                <a:spcPct val="100000"/>
              </a:lnSpc>
              <a:spcBef>
                <a:spcPts val="0"/>
              </a:spcBef>
              <a:spcAft>
                <a:spcPts val="0"/>
              </a:spcAft>
              <a:buClr>
                <a:srgbClr val="191919"/>
              </a:buClr>
              <a:buSzPts val="5200"/>
              <a:buNone/>
              <a:defRPr sz="5200">
                <a:solidFill>
                  <a:srgbClr val="191919"/>
                </a:solidFill>
              </a:defRPr>
            </a:lvl3pPr>
            <a:lvl4pPr lvl="3" rtl="0" algn="ctr">
              <a:lnSpc>
                <a:spcPct val="100000"/>
              </a:lnSpc>
              <a:spcBef>
                <a:spcPts val="0"/>
              </a:spcBef>
              <a:spcAft>
                <a:spcPts val="0"/>
              </a:spcAft>
              <a:buClr>
                <a:srgbClr val="191919"/>
              </a:buClr>
              <a:buSzPts val="5200"/>
              <a:buNone/>
              <a:defRPr sz="5200">
                <a:solidFill>
                  <a:srgbClr val="191919"/>
                </a:solidFill>
              </a:defRPr>
            </a:lvl4pPr>
            <a:lvl5pPr lvl="4" rtl="0" algn="ctr">
              <a:lnSpc>
                <a:spcPct val="100000"/>
              </a:lnSpc>
              <a:spcBef>
                <a:spcPts val="0"/>
              </a:spcBef>
              <a:spcAft>
                <a:spcPts val="0"/>
              </a:spcAft>
              <a:buClr>
                <a:srgbClr val="191919"/>
              </a:buClr>
              <a:buSzPts val="5200"/>
              <a:buNone/>
              <a:defRPr sz="5200">
                <a:solidFill>
                  <a:srgbClr val="191919"/>
                </a:solidFill>
              </a:defRPr>
            </a:lvl5pPr>
            <a:lvl6pPr lvl="5" rtl="0" algn="ctr">
              <a:lnSpc>
                <a:spcPct val="100000"/>
              </a:lnSpc>
              <a:spcBef>
                <a:spcPts val="0"/>
              </a:spcBef>
              <a:spcAft>
                <a:spcPts val="0"/>
              </a:spcAft>
              <a:buClr>
                <a:srgbClr val="191919"/>
              </a:buClr>
              <a:buSzPts val="5200"/>
              <a:buNone/>
              <a:defRPr sz="5200">
                <a:solidFill>
                  <a:srgbClr val="191919"/>
                </a:solidFill>
              </a:defRPr>
            </a:lvl6pPr>
            <a:lvl7pPr lvl="6" rtl="0" algn="ctr">
              <a:lnSpc>
                <a:spcPct val="100000"/>
              </a:lnSpc>
              <a:spcBef>
                <a:spcPts val="0"/>
              </a:spcBef>
              <a:spcAft>
                <a:spcPts val="0"/>
              </a:spcAft>
              <a:buClr>
                <a:srgbClr val="191919"/>
              </a:buClr>
              <a:buSzPts val="5200"/>
              <a:buNone/>
              <a:defRPr sz="5200">
                <a:solidFill>
                  <a:srgbClr val="191919"/>
                </a:solidFill>
              </a:defRPr>
            </a:lvl7pPr>
            <a:lvl8pPr lvl="7" rtl="0" algn="ctr">
              <a:lnSpc>
                <a:spcPct val="100000"/>
              </a:lnSpc>
              <a:spcBef>
                <a:spcPts val="0"/>
              </a:spcBef>
              <a:spcAft>
                <a:spcPts val="0"/>
              </a:spcAft>
              <a:buClr>
                <a:srgbClr val="191919"/>
              </a:buClr>
              <a:buSzPts val="5200"/>
              <a:buNone/>
              <a:defRPr sz="5200">
                <a:solidFill>
                  <a:srgbClr val="191919"/>
                </a:solidFill>
              </a:defRPr>
            </a:lvl8pPr>
            <a:lvl9pPr lvl="8" rtl="0" algn="ctr">
              <a:lnSpc>
                <a:spcPct val="100000"/>
              </a:lnSpc>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oorblad">
  <p:cSld name="TITLE_2_1">
    <p:bg>
      <p:bgPr>
        <a:solidFill>
          <a:srgbClr val="E8E7D9"/>
        </a:solidFill>
      </p:bgPr>
    </p:bg>
    <p:spTree>
      <p:nvGrpSpPr>
        <p:cNvPr id="15" name="Shape 15"/>
        <p:cNvGrpSpPr/>
        <p:nvPr/>
      </p:nvGrpSpPr>
      <p:grpSpPr>
        <a:xfrm>
          <a:off x="0" y="0"/>
          <a:ext cx="0" cy="0"/>
          <a:chOff x="0" y="0"/>
          <a:chExt cx="0" cy="0"/>
        </a:xfrm>
      </p:grpSpPr>
      <p:sp>
        <p:nvSpPr>
          <p:cNvPr id="16" name="Google Shape;16;p4"/>
          <p:cNvSpPr txBox="1"/>
          <p:nvPr>
            <p:ph idx="1" type="subTitle"/>
          </p:nvPr>
        </p:nvSpPr>
        <p:spPr>
          <a:xfrm>
            <a:off x="205450" y="4608500"/>
            <a:ext cx="7853400" cy="2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7" name="Google Shape;17;p4"/>
          <p:cNvSpPr txBox="1"/>
          <p:nvPr>
            <p:ph type="ctrTitle"/>
          </p:nvPr>
        </p:nvSpPr>
        <p:spPr>
          <a:xfrm>
            <a:off x="250800" y="206727"/>
            <a:ext cx="7922700" cy="335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6000"/>
              <a:buNone/>
              <a:defRPr sz="6000"/>
            </a:lvl1pPr>
            <a:lvl2pPr lvl="1" rtl="0" algn="ctr">
              <a:lnSpc>
                <a:spcPct val="100000"/>
              </a:lnSpc>
              <a:spcBef>
                <a:spcPts val="0"/>
              </a:spcBef>
              <a:spcAft>
                <a:spcPts val="0"/>
              </a:spcAft>
              <a:buClr>
                <a:srgbClr val="191919"/>
              </a:buClr>
              <a:buSzPts val="5200"/>
              <a:buNone/>
              <a:defRPr sz="5200">
                <a:solidFill>
                  <a:srgbClr val="191919"/>
                </a:solidFill>
              </a:defRPr>
            </a:lvl2pPr>
            <a:lvl3pPr lvl="2" rtl="0" algn="ctr">
              <a:lnSpc>
                <a:spcPct val="100000"/>
              </a:lnSpc>
              <a:spcBef>
                <a:spcPts val="0"/>
              </a:spcBef>
              <a:spcAft>
                <a:spcPts val="0"/>
              </a:spcAft>
              <a:buClr>
                <a:srgbClr val="191919"/>
              </a:buClr>
              <a:buSzPts val="5200"/>
              <a:buNone/>
              <a:defRPr sz="5200">
                <a:solidFill>
                  <a:srgbClr val="191919"/>
                </a:solidFill>
              </a:defRPr>
            </a:lvl3pPr>
            <a:lvl4pPr lvl="3" rtl="0" algn="ctr">
              <a:lnSpc>
                <a:spcPct val="100000"/>
              </a:lnSpc>
              <a:spcBef>
                <a:spcPts val="0"/>
              </a:spcBef>
              <a:spcAft>
                <a:spcPts val="0"/>
              </a:spcAft>
              <a:buClr>
                <a:srgbClr val="191919"/>
              </a:buClr>
              <a:buSzPts val="5200"/>
              <a:buNone/>
              <a:defRPr sz="5200">
                <a:solidFill>
                  <a:srgbClr val="191919"/>
                </a:solidFill>
              </a:defRPr>
            </a:lvl4pPr>
            <a:lvl5pPr lvl="4" rtl="0" algn="ctr">
              <a:lnSpc>
                <a:spcPct val="100000"/>
              </a:lnSpc>
              <a:spcBef>
                <a:spcPts val="0"/>
              </a:spcBef>
              <a:spcAft>
                <a:spcPts val="0"/>
              </a:spcAft>
              <a:buClr>
                <a:srgbClr val="191919"/>
              </a:buClr>
              <a:buSzPts val="5200"/>
              <a:buNone/>
              <a:defRPr sz="5200">
                <a:solidFill>
                  <a:srgbClr val="191919"/>
                </a:solidFill>
              </a:defRPr>
            </a:lvl5pPr>
            <a:lvl6pPr lvl="5" rtl="0" algn="ctr">
              <a:lnSpc>
                <a:spcPct val="100000"/>
              </a:lnSpc>
              <a:spcBef>
                <a:spcPts val="0"/>
              </a:spcBef>
              <a:spcAft>
                <a:spcPts val="0"/>
              </a:spcAft>
              <a:buClr>
                <a:srgbClr val="191919"/>
              </a:buClr>
              <a:buSzPts val="5200"/>
              <a:buNone/>
              <a:defRPr sz="5200">
                <a:solidFill>
                  <a:srgbClr val="191919"/>
                </a:solidFill>
              </a:defRPr>
            </a:lvl6pPr>
            <a:lvl7pPr lvl="6" rtl="0" algn="ctr">
              <a:lnSpc>
                <a:spcPct val="100000"/>
              </a:lnSpc>
              <a:spcBef>
                <a:spcPts val="0"/>
              </a:spcBef>
              <a:spcAft>
                <a:spcPts val="0"/>
              </a:spcAft>
              <a:buClr>
                <a:srgbClr val="191919"/>
              </a:buClr>
              <a:buSzPts val="5200"/>
              <a:buNone/>
              <a:defRPr sz="5200">
                <a:solidFill>
                  <a:srgbClr val="191919"/>
                </a:solidFill>
              </a:defRPr>
            </a:lvl7pPr>
            <a:lvl8pPr lvl="7" rtl="0" algn="ctr">
              <a:lnSpc>
                <a:spcPct val="100000"/>
              </a:lnSpc>
              <a:spcBef>
                <a:spcPts val="0"/>
              </a:spcBef>
              <a:spcAft>
                <a:spcPts val="0"/>
              </a:spcAft>
              <a:buClr>
                <a:srgbClr val="191919"/>
              </a:buClr>
              <a:buSzPts val="5200"/>
              <a:buNone/>
              <a:defRPr sz="5200">
                <a:solidFill>
                  <a:srgbClr val="191919"/>
                </a:solidFill>
              </a:defRPr>
            </a:lvl8pPr>
            <a:lvl9pPr lvl="8" rtl="0" algn="ctr">
              <a:lnSpc>
                <a:spcPct val="100000"/>
              </a:lnSpc>
              <a:spcBef>
                <a:spcPts val="0"/>
              </a:spcBef>
              <a:spcAft>
                <a:spcPts val="0"/>
              </a:spcAft>
              <a:buClr>
                <a:srgbClr val="191919"/>
              </a:buClr>
              <a:buSzPts val="5200"/>
              <a:buNone/>
              <a:defRPr sz="5200">
                <a:solidFill>
                  <a:srgbClr val="191919"/>
                </a:solidFill>
              </a:defRPr>
            </a:lvl9pPr>
          </a:lstStyle>
          <a:p/>
        </p:txBody>
      </p:sp>
      <p:pic>
        <p:nvPicPr>
          <p:cNvPr id="18" name="Google Shape;18;p4"/>
          <p:cNvPicPr preferRelativeResize="0"/>
          <p:nvPr/>
        </p:nvPicPr>
        <p:blipFill>
          <a:blip r:embed="rId2">
            <a:alphaModFix/>
          </a:blip>
          <a:stretch>
            <a:fillRect/>
          </a:stretch>
        </p:blipFill>
        <p:spPr>
          <a:xfrm>
            <a:off x="8428897" y="4551654"/>
            <a:ext cx="555750" cy="34125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1/4">
  <p:cSld name="TITLE_1">
    <p:bg>
      <p:bgPr>
        <a:solidFill>
          <a:srgbClr val="E8E7D9"/>
        </a:solidFill>
      </p:bgPr>
    </p:bg>
    <p:spTree>
      <p:nvGrpSpPr>
        <p:cNvPr id="19" name="Shape 19"/>
        <p:cNvGrpSpPr/>
        <p:nvPr/>
      </p:nvGrpSpPr>
      <p:grpSpPr>
        <a:xfrm>
          <a:off x="0" y="0"/>
          <a:ext cx="0" cy="0"/>
          <a:chOff x="0" y="0"/>
          <a:chExt cx="0" cy="0"/>
        </a:xfrm>
      </p:grpSpPr>
      <p:sp>
        <p:nvSpPr>
          <p:cNvPr id="20" name="Google Shape;20;p5"/>
          <p:cNvSpPr/>
          <p:nvPr/>
        </p:nvSpPr>
        <p:spPr>
          <a:xfrm>
            <a:off x="271050" y="232650"/>
            <a:ext cx="6396300" cy="4678200"/>
          </a:xfrm>
          <a:prstGeom prst="roundRect">
            <a:avLst>
              <a:gd fmla="val 3778" name="adj"/>
            </a:avLst>
          </a:prstGeom>
          <a:solidFill>
            <a:srgbClr val="E866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21" name="Google Shape;21;p5"/>
          <p:cNvSpPr txBox="1"/>
          <p:nvPr>
            <p:ph type="ctrTitle"/>
          </p:nvPr>
        </p:nvSpPr>
        <p:spPr>
          <a:xfrm>
            <a:off x="568300" y="351848"/>
            <a:ext cx="5387700" cy="1486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8E7D9"/>
              </a:buClr>
              <a:buSzPts val="5200"/>
              <a:buNone/>
              <a:defRPr sz="4500">
                <a:solidFill>
                  <a:srgbClr val="E8E7D9"/>
                </a:solidFill>
              </a:defRPr>
            </a:lvl1pPr>
            <a:lvl2pPr lvl="1" rtl="0" algn="ctr">
              <a:lnSpc>
                <a:spcPct val="100000"/>
              </a:lnSpc>
              <a:spcBef>
                <a:spcPts val="0"/>
              </a:spcBef>
              <a:spcAft>
                <a:spcPts val="0"/>
              </a:spcAft>
              <a:buClr>
                <a:srgbClr val="191919"/>
              </a:buClr>
              <a:buSzPts val="5200"/>
              <a:buNone/>
              <a:defRPr sz="5200">
                <a:solidFill>
                  <a:srgbClr val="191919"/>
                </a:solidFill>
              </a:defRPr>
            </a:lvl2pPr>
            <a:lvl3pPr lvl="2" rtl="0" algn="ctr">
              <a:lnSpc>
                <a:spcPct val="100000"/>
              </a:lnSpc>
              <a:spcBef>
                <a:spcPts val="0"/>
              </a:spcBef>
              <a:spcAft>
                <a:spcPts val="0"/>
              </a:spcAft>
              <a:buClr>
                <a:srgbClr val="191919"/>
              </a:buClr>
              <a:buSzPts val="5200"/>
              <a:buNone/>
              <a:defRPr sz="5200">
                <a:solidFill>
                  <a:srgbClr val="191919"/>
                </a:solidFill>
              </a:defRPr>
            </a:lvl3pPr>
            <a:lvl4pPr lvl="3" rtl="0" algn="ctr">
              <a:lnSpc>
                <a:spcPct val="100000"/>
              </a:lnSpc>
              <a:spcBef>
                <a:spcPts val="0"/>
              </a:spcBef>
              <a:spcAft>
                <a:spcPts val="0"/>
              </a:spcAft>
              <a:buClr>
                <a:srgbClr val="191919"/>
              </a:buClr>
              <a:buSzPts val="5200"/>
              <a:buNone/>
              <a:defRPr sz="5200">
                <a:solidFill>
                  <a:srgbClr val="191919"/>
                </a:solidFill>
              </a:defRPr>
            </a:lvl4pPr>
            <a:lvl5pPr lvl="4" rtl="0" algn="ctr">
              <a:lnSpc>
                <a:spcPct val="100000"/>
              </a:lnSpc>
              <a:spcBef>
                <a:spcPts val="0"/>
              </a:spcBef>
              <a:spcAft>
                <a:spcPts val="0"/>
              </a:spcAft>
              <a:buClr>
                <a:srgbClr val="191919"/>
              </a:buClr>
              <a:buSzPts val="5200"/>
              <a:buNone/>
              <a:defRPr sz="5200">
                <a:solidFill>
                  <a:srgbClr val="191919"/>
                </a:solidFill>
              </a:defRPr>
            </a:lvl5pPr>
            <a:lvl6pPr lvl="5" rtl="0" algn="ctr">
              <a:lnSpc>
                <a:spcPct val="100000"/>
              </a:lnSpc>
              <a:spcBef>
                <a:spcPts val="0"/>
              </a:spcBef>
              <a:spcAft>
                <a:spcPts val="0"/>
              </a:spcAft>
              <a:buClr>
                <a:srgbClr val="191919"/>
              </a:buClr>
              <a:buSzPts val="5200"/>
              <a:buNone/>
              <a:defRPr sz="5200">
                <a:solidFill>
                  <a:srgbClr val="191919"/>
                </a:solidFill>
              </a:defRPr>
            </a:lvl6pPr>
            <a:lvl7pPr lvl="6" rtl="0" algn="ctr">
              <a:lnSpc>
                <a:spcPct val="100000"/>
              </a:lnSpc>
              <a:spcBef>
                <a:spcPts val="0"/>
              </a:spcBef>
              <a:spcAft>
                <a:spcPts val="0"/>
              </a:spcAft>
              <a:buClr>
                <a:srgbClr val="191919"/>
              </a:buClr>
              <a:buSzPts val="5200"/>
              <a:buNone/>
              <a:defRPr sz="5200">
                <a:solidFill>
                  <a:srgbClr val="191919"/>
                </a:solidFill>
              </a:defRPr>
            </a:lvl7pPr>
            <a:lvl8pPr lvl="7" rtl="0" algn="ctr">
              <a:lnSpc>
                <a:spcPct val="100000"/>
              </a:lnSpc>
              <a:spcBef>
                <a:spcPts val="0"/>
              </a:spcBef>
              <a:spcAft>
                <a:spcPts val="0"/>
              </a:spcAft>
              <a:buClr>
                <a:srgbClr val="191919"/>
              </a:buClr>
              <a:buSzPts val="5200"/>
              <a:buNone/>
              <a:defRPr sz="5200">
                <a:solidFill>
                  <a:srgbClr val="191919"/>
                </a:solidFill>
              </a:defRPr>
            </a:lvl8pPr>
            <a:lvl9pPr lvl="8" rtl="0" algn="ctr">
              <a:lnSpc>
                <a:spcPct val="100000"/>
              </a:lnSpc>
              <a:spcBef>
                <a:spcPts val="0"/>
              </a:spcBef>
              <a:spcAft>
                <a:spcPts val="0"/>
              </a:spcAft>
              <a:buClr>
                <a:srgbClr val="191919"/>
              </a:buClr>
              <a:buSzPts val="5200"/>
              <a:buNone/>
              <a:defRPr sz="5200">
                <a:solidFill>
                  <a:srgbClr val="191919"/>
                </a:solidFill>
              </a:defRPr>
            </a:lvl9pPr>
          </a:lstStyle>
          <a:p/>
        </p:txBody>
      </p:sp>
      <p:sp>
        <p:nvSpPr>
          <p:cNvPr id="22" name="Google Shape;22;p5"/>
          <p:cNvSpPr txBox="1"/>
          <p:nvPr>
            <p:ph idx="1" type="subTitle"/>
          </p:nvPr>
        </p:nvSpPr>
        <p:spPr>
          <a:xfrm>
            <a:off x="568300" y="2056350"/>
            <a:ext cx="5604300" cy="234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3" name="Google Shape;23;p5"/>
          <p:cNvSpPr/>
          <p:nvPr>
            <p:ph idx="2" type="pic"/>
          </p:nvPr>
        </p:nvSpPr>
        <p:spPr>
          <a:xfrm>
            <a:off x="6779551" y="232650"/>
            <a:ext cx="2150100" cy="4678200"/>
          </a:xfrm>
          <a:prstGeom prst="roundRect">
            <a:avLst>
              <a:gd fmla="val 8687" name="adj"/>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1/2">
  <p:cSld name="TITLE_1_1">
    <p:bg>
      <p:bgPr>
        <a:solidFill>
          <a:srgbClr val="E8E7D9"/>
        </a:solidFill>
      </p:bgPr>
    </p:bg>
    <p:spTree>
      <p:nvGrpSpPr>
        <p:cNvPr id="24" name="Shape 24"/>
        <p:cNvGrpSpPr/>
        <p:nvPr/>
      </p:nvGrpSpPr>
      <p:grpSpPr>
        <a:xfrm>
          <a:off x="0" y="0"/>
          <a:ext cx="0" cy="0"/>
          <a:chOff x="0" y="0"/>
          <a:chExt cx="0" cy="0"/>
        </a:xfrm>
      </p:grpSpPr>
      <p:sp>
        <p:nvSpPr>
          <p:cNvPr id="25" name="Google Shape;25;p6"/>
          <p:cNvSpPr/>
          <p:nvPr/>
        </p:nvSpPr>
        <p:spPr>
          <a:xfrm>
            <a:off x="271050" y="232650"/>
            <a:ext cx="4257900" cy="4678200"/>
          </a:xfrm>
          <a:prstGeom prst="roundRect">
            <a:avLst>
              <a:gd fmla="val 3778" name="adj"/>
            </a:avLst>
          </a:prstGeom>
          <a:solidFill>
            <a:srgbClr val="E866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26" name="Google Shape;26;p6"/>
          <p:cNvSpPr txBox="1"/>
          <p:nvPr>
            <p:ph type="ctrTitle"/>
          </p:nvPr>
        </p:nvSpPr>
        <p:spPr>
          <a:xfrm>
            <a:off x="568300" y="388125"/>
            <a:ext cx="3811200" cy="284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8E7D9"/>
              </a:buClr>
              <a:buSzPts val="5200"/>
              <a:buNone/>
              <a:defRPr sz="4500">
                <a:solidFill>
                  <a:srgbClr val="E8E7D9"/>
                </a:solidFill>
              </a:defRPr>
            </a:lvl1pPr>
            <a:lvl2pPr lvl="1" rtl="0" algn="ctr">
              <a:lnSpc>
                <a:spcPct val="100000"/>
              </a:lnSpc>
              <a:spcBef>
                <a:spcPts val="0"/>
              </a:spcBef>
              <a:spcAft>
                <a:spcPts val="0"/>
              </a:spcAft>
              <a:buClr>
                <a:srgbClr val="191919"/>
              </a:buClr>
              <a:buSzPts val="5200"/>
              <a:buNone/>
              <a:defRPr sz="5200">
                <a:solidFill>
                  <a:srgbClr val="191919"/>
                </a:solidFill>
              </a:defRPr>
            </a:lvl2pPr>
            <a:lvl3pPr lvl="2" rtl="0" algn="ctr">
              <a:lnSpc>
                <a:spcPct val="100000"/>
              </a:lnSpc>
              <a:spcBef>
                <a:spcPts val="0"/>
              </a:spcBef>
              <a:spcAft>
                <a:spcPts val="0"/>
              </a:spcAft>
              <a:buClr>
                <a:srgbClr val="191919"/>
              </a:buClr>
              <a:buSzPts val="5200"/>
              <a:buNone/>
              <a:defRPr sz="5200">
                <a:solidFill>
                  <a:srgbClr val="191919"/>
                </a:solidFill>
              </a:defRPr>
            </a:lvl3pPr>
            <a:lvl4pPr lvl="3" rtl="0" algn="ctr">
              <a:lnSpc>
                <a:spcPct val="100000"/>
              </a:lnSpc>
              <a:spcBef>
                <a:spcPts val="0"/>
              </a:spcBef>
              <a:spcAft>
                <a:spcPts val="0"/>
              </a:spcAft>
              <a:buClr>
                <a:srgbClr val="191919"/>
              </a:buClr>
              <a:buSzPts val="5200"/>
              <a:buNone/>
              <a:defRPr sz="5200">
                <a:solidFill>
                  <a:srgbClr val="191919"/>
                </a:solidFill>
              </a:defRPr>
            </a:lvl4pPr>
            <a:lvl5pPr lvl="4" rtl="0" algn="ctr">
              <a:lnSpc>
                <a:spcPct val="100000"/>
              </a:lnSpc>
              <a:spcBef>
                <a:spcPts val="0"/>
              </a:spcBef>
              <a:spcAft>
                <a:spcPts val="0"/>
              </a:spcAft>
              <a:buClr>
                <a:srgbClr val="191919"/>
              </a:buClr>
              <a:buSzPts val="5200"/>
              <a:buNone/>
              <a:defRPr sz="5200">
                <a:solidFill>
                  <a:srgbClr val="191919"/>
                </a:solidFill>
              </a:defRPr>
            </a:lvl5pPr>
            <a:lvl6pPr lvl="5" rtl="0" algn="ctr">
              <a:lnSpc>
                <a:spcPct val="100000"/>
              </a:lnSpc>
              <a:spcBef>
                <a:spcPts val="0"/>
              </a:spcBef>
              <a:spcAft>
                <a:spcPts val="0"/>
              </a:spcAft>
              <a:buClr>
                <a:srgbClr val="191919"/>
              </a:buClr>
              <a:buSzPts val="5200"/>
              <a:buNone/>
              <a:defRPr sz="5200">
                <a:solidFill>
                  <a:srgbClr val="191919"/>
                </a:solidFill>
              </a:defRPr>
            </a:lvl6pPr>
            <a:lvl7pPr lvl="6" rtl="0" algn="ctr">
              <a:lnSpc>
                <a:spcPct val="100000"/>
              </a:lnSpc>
              <a:spcBef>
                <a:spcPts val="0"/>
              </a:spcBef>
              <a:spcAft>
                <a:spcPts val="0"/>
              </a:spcAft>
              <a:buClr>
                <a:srgbClr val="191919"/>
              </a:buClr>
              <a:buSzPts val="5200"/>
              <a:buNone/>
              <a:defRPr sz="5200">
                <a:solidFill>
                  <a:srgbClr val="191919"/>
                </a:solidFill>
              </a:defRPr>
            </a:lvl7pPr>
            <a:lvl8pPr lvl="7" rtl="0" algn="ctr">
              <a:lnSpc>
                <a:spcPct val="100000"/>
              </a:lnSpc>
              <a:spcBef>
                <a:spcPts val="0"/>
              </a:spcBef>
              <a:spcAft>
                <a:spcPts val="0"/>
              </a:spcAft>
              <a:buClr>
                <a:srgbClr val="191919"/>
              </a:buClr>
              <a:buSzPts val="5200"/>
              <a:buNone/>
              <a:defRPr sz="5200">
                <a:solidFill>
                  <a:srgbClr val="191919"/>
                </a:solidFill>
              </a:defRPr>
            </a:lvl8pPr>
            <a:lvl9pPr lvl="8" rtl="0" algn="ctr">
              <a:lnSpc>
                <a:spcPct val="100000"/>
              </a:lnSpc>
              <a:spcBef>
                <a:spcPts val="0"/>
              </a:spcBef>
              <a:spcAft>
                <a:spcPts val="0"/>
              </a:spcAft>
              <a:buClr>
                <a:srgbClr val="191919"/>
              </a:buClr>
              <a:buSzPts val="5200"/>
              <a:buNone/>
              <a:defRPr sz="5200">
                <a:solidFill>
                  <a:srgbClr val="191919"/>
                </a:solidFill>
              </a:defRPr>
            </a:lvl9pPr>
          </a:lstStyle>
          <a:p/>
        </p:txBody>
      </p:sp>
      <p:sp>
        <p:nvSpPr>
          <p:cNvPr id="27" name="Google Shape;27;p6"/>
          <p:cNvSpPr txBox="1"/>
          <p:nvPr>
            <p:ph idx="1" type="subTitle"/>
          </p:nvPr>
        </p:nvSpPr>
        <p:spPr>
          <a:xfrm>
            <a:off x="568300" y="3660600"/>
            <a:ext cx="3811200" cy="74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8" name="Google Shape;28;p6"/>
          <p:cNvSpPr/>
          <p:nvPr>
            <p:ph idx="2" type="pic"/>
          </p:nvPr>
        </p:nvSpPr>
        <p:spPr>
          <a:xfrm>
            <a:off x="4671800" y="232650"/>
            <a:ext cx="4257900" cy="4678200"/>
          </a:xfrm>
          <a:prstGeom prst="roundRect">
            <a:avLst>
              <a:gd fmla="val 4104" name="adj"/>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 Beige">
  <p:cSld name="TITLE_1_1_1">
    <p:bg>
      <p:bgPr>
        <a:solidFill>
          <a:srgbClr val="E8E7D9"/>
        </a:solidFill>
      </p:bgPr>
    </p:bg>
    <p:spTree>
      <p:nvGrpSpPr>
        <p:cNvPr id="29" name="Shape 29"/>
        <p:cNvGrpSpPr/>
        <p:nvPr/>
      </p:nvGrpSpPr>
      <p:grpSpPr>
        <a:xfrm>
          <a:off x="0" y="0"/>
          <a:ext cx="0" cy="0"/>
          <a:chOff x="0" y="0"/>
          <a:chExt cx="0" cy="0"/>
        </a:xfrm>
      </p:grpSpPr>
      <p:sp>
        <p:nvSpPr>
          <p:cNvPr id="30" name="Google Shape;30;p7"/>
          <p:cNvSpPr/>
          <p:nvPr>
            <p:ph idx="2" type="pic"/>
          </p:nvPr>
        </p:nvSpPr>
        <p:spPr>
          <a:xfrm>
            <a:off x="205200" y="232650"/>
            <a:ext cx="8733600" cy="4678200"/>
          </a:xfrm>
          <a:prstGeom prst="roundRect">
            <a:avLst>
              <a:gd fmla="val 4104" name="adj"/>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 Orange">
  <p:cSld name="TITLE_1_1_1_1">
    <p:bg>
      <p:bgPr>
        <a:solidFill>
          <a:srgbClr val="E86648"/>
        </a:solidFill>
      </p:bgPr>
    </p:bg>
    <p:spTree>
      <p:nvGrpSpPr>
        <p:cNvPr id="31" name="Shape 31"/>
        <p:cNvGrpSpPr/>
        <p:nvPr/>
      </p:nvGrpSpPr>
      <p:grpSpPr>
        <a:xfrm>
          <a:off x="0" y="0"/>
          <a:ext cx="0" cy="0"/>
          <a:chOff x="0" y="0"/>
          <a:chExt cx="0" cy="0"/>
        </a:xfrm>
      </p:grpSpPr>
      <p:sp>
        <p:nvSpPr>
          <p:cNvPr id="32" name="Google Shape;32;p8"/>
          <p:cNvSpPr/>
          <p:nvPr>
            <p:ph idx="2" type="pic"/>
          </p:nvPr>
        </p:nvSpPr>
        <p:spPr>
          <a:xfrm>
            <a:off x="205200" y="232650"/>
            <a:ext cx="8733600" cy="4678200"/>
          </a:xfrm>
          <a:prstGeom prst="roundRect">
            <a:avLst>
              <a:gd fmla="val 4104" name="adj"/>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ssenblad">
  <p:cSld name="TITLE_1_1_1_1_1">
    <p:bg>
      <p:bgPr>
        <a:solidFill>
          <a:srgbClr val="E86648"/>
        </a:solidFill>
      </p:bgPr>
    </p:bg>
    <p:spTree>
      <p:nvGrpSpPr>
        <p:cNvPr id="33" name="Shape 33"/>
        <p:cNvGrpSpPr/>
        <p:nvPr/>
      </p:nvGrpSpPr>
      <p:grpSpPr>
        <a:xfrm>
          <a:off x="0" y="0"/>
          <a:ext cx="0" cy="0"/>
          <a:chOff x="0" y="0"/>
          <a:chExt cx="0" cy="0"/>
        </a:xfrm>
      </p:grpSpPr>
      <p:pic>
        <p:nvPicPr>
          <p:cNvPr id="34" name="Google Shape;34;p9"/>
          <p:cNvPicPr preferRelativeResize="0"/>
          <p:nvPr/>
        </p:nvPicPr>
        <p:blipFill rotWithShape="1">
          <a:blip r:embed="rId2">
            <a:alphaModFix/>
          </a:blip>
          <a:srcRect b="39941" l="15481" r="15804" t="39301"/>
          <a:stretch/>
        </p:blipFill>
        <p:spPr>
          <a:xfrm>
            <a:off x="0" y="3589726"/>
            <a:ext cx="9144000" cy="155377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blad | Orange" type="secHead">
  <p:cSld name="SECTION_HEADER">
    <p:spTree>
      <p:nvGrpSpPr>
        <p:cNvPr id="35" name="Shape 35"/>
        <p:cNvGrpSpPr/>
        <p:nvPr/>
      </p:nvGrpSpPr>
      <p:grpSpPr>
        <a:xfrm>
          <a:off x="0" y="0"/>
          <a:ext cx="0" cy="0"/>
          <a:chOff x="0" y="0"/>
          <a:chExt cx="0" cy="0"/>
        </a:xfrm>
      </p:grpSpPr>
      <p:pic>
        <p:nvPicPr>
          <p:cNvPr id="36" name="Google Shape;36;p10"/>
          <p:cNvPicPr preferRelativeResize="0"/>
          <p:nvPr/>
        </p:nvPicPr>
        <p:blipFill>
          <a:blip r:embed="rId2">
            <a:alphaModFix/>
          </a:blip>
          <a:stretch>
            <a:fillRect/>
          </a:stretch>
        </p:blipFill>
        <p:spPr>
          <a:xfrm>
            <a:off x="3751638" y="2068013"/>
            <a:ext cx="1640725" cy="10074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8664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525" y="310875"/>
            <a:ext cx="7713900" cy="1621500"/>
          </a:xfrm>
          <a:prstGeom prst="rect">
            <a:avLst/>
          </a:prstGeom>
          <a:noFill/>
          <a:ln>
            <a:noFill/>
          </a:ln>
        </p:spPr>
        <p:txBody>
          <a:bodyPr anchorCtr="0" anchor="t" bIns="91425" lIns="91425" spcFirstLastPara="1" rIns="91425" wrap="square" tIns="91425">
            <a:noAutofit/>
          </a:bodyPr>
          <a:lstStyle>
            <a:lvl1pPr lvl="0" rtl="0">
              <a:lnSpc>
                <a:spcPct val="80000"/>
              </a:lnSpc>
              <a:spcBef>
                <a:spcPts val="0"/>
              </a:spcBef>
              <a:spcAft>
                <a:spcPts val="0"/>
              </a:spcAft>
              <a:buClr>
                <a:schemeClr val="dk1"/>
              </a:buClr>
              <a:buSzPts val="5000"/>
              <a:buFont typeface="Bebas Neue"/>
              <a:buNone/>
              <a:defRPr sz="5000">
                <a:solidFill>
                  <a:schemeClr val="dk1"/>
                </a:solidFill>
                <a:latin typeface="Bebas Neue"/>
                <a:ea typeface="Bebas Neue"/>
                <a:cs typeface="Bebas Neue"/>
                <a:sym typeface="Bebas Neue"/>
              </a:defRPr>
            </a:lvl1pPr>
            <a:lvl2pPr lvl="1"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2pPr>
            <a:lvl3pPr lvl="2"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3pPr>
            <a:lvl4pPr lvl="3"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4pPr>
            <a:lvl5pPr lvl="4"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5pPr>
            <a:lvl6pPr lvl="5"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6pPr>
            <a:lvl7pPr lvl="6"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7pPr>
            <a:lvl8pPr lvl="7"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8pPr>
            <a:lvl9pPr lvl="8" rtl="0">
              <a:spcBef>
                <a:spcPts val="0"/>
              </a:spcBef>
              <a:spcAft>
                <a:spcPts val="0"/>
              </a:spcAft>
              <a:buClr>
                <a:schemeClr val="dk1"/>
              </a:buClr>
              <a:buSzPts val="3500"/>
              <a:buFont typeface="Kaisei Decol Medium"/>
              <a:buNone/>
              <a:defRPr sz="3500">
                <a:solidFill>
                  <a:schemeClr val="dk1"/>
                </a:solidFill>
                <a:latin typeface="Kaisei Decol Medium"/>
                <a:ea typeface="Kaisei Decol Medium"/>
                <a:cs typeface="Kaisei Decol Medium"/>
                <a:sym typeface="Kaisei Decol Medium"/>
              </a:defRPr>
            </a:lvl9pPr>
          </a:lstStyle>
          <a:p/>
        </p:txBody>
      </p:sp>
      <p:sp>
        <p:nvSpPr>
          <p:cNvPr id="7" name="Google Shape;7;p1"/>
          <p:cNvSpPr txBox="1"/>
          <p:nvPr>
            <p:ph idx="1" type="body"/>
          </p:nvPr>
        </p:nvSpPr>
        <p:spPr>
          <a:xfrm>
            <a:off x="257525" y="1760150"/>
            <a:ext cx="7713900" cy="1847100"/>
          </a:xfrm>
          <a:prstGeom prst="rect">
            <a:avLst/>
          </a:prstGeom>
          <a:noFill/>
          <a:ln>
            <a:noFill/>
          </a:ln>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Font typeface="Roboto Serif ExtraLight"/>
              <a:buChar char="●"/>
              <a:defRPr sz="1200">
                <a:solidFill>
                  <a:schemeClr val="dk1"/>
                </a:solidFill>
                <a:latin typeface="Roboto Serif ExtraLight"/>
                <a:ea typeface="Roboto Serif ExtraLight"/>
                <a:cs typeface="Roboto Serif ExtraLight"/>
                <a:sym typeface="Roboto Serif ExtraLight"/>
              </a:defRPr>
            </a:lvl1pPr>
            <a:lvl2pPr indent="-304800" lvl="1" marL="914400" rtl="0">
              <a:lnSpc>
                <a:spcPct val="100000"/>
              </a:lnSpc>
              <a:spcBef>
                <a:spcPts val="0"/>
              </a:spcBef>
              <a:spcAft>
                <a:spcPts val="0"/>
              </a:spcAft>
              <a:buClr>
                <a:schemeClr val="dk1"/>
              </a:buClr>
              <a:buSzPts val="1200"/>
              <a:buFont typeface="Roboto Serif ExtraLight"/>
              <a:buChar char="○"/>
              <a:defRPr sz="1200">
                <a:solidFill>
                  <a:schemeClr val="dk1"/>
                </a:solidFill>
                <a:latin typeface="Roboto Serif ExtraLight"/>
                <a:ea typeface="Roboto Serif ExtraLight"/>
                <a:cs typeface="Roboto Serif ExtraLight"/>
                <a:sym typeface="Roboto Serif ExtraLight"/>
              </a:defRPr>
            </a:lvl2pPr>
            <a:lvl3pPr indent="-304800" lvl="2" marL="1371600" rtl="0">
              <a:lnSpc>
                <a:spcPct val="100000"/>
              </a:lnSpc>
              <a:spcBef>
                <a:spcPts val="0"/>
              </a:spcBef>
              <a:spcAft>
                <a:spcPts val="0"/>
              </a:spcAft>
              <a:buClr>
                <a:schemeClr val="dk1"/>
              </a:buClr>
              <a:buSzPts val="1200"/>
              <a:buFont typeface="Roboto Serif ExtraLight"/>
              <a:buChar char="■"/>
              <a:defRPr sz="1200">
                <a:solidFill>
                  <a:schemeClr val="dk1"/>
                </a:solidFill>
                <a:latin typeface="Roboto Serif ExtraLight"/>
                <a:ea typeface="Roboto Serif ExtraLight"/>
                <a:cs typeface="Roboto Serif ExtraLight"/>
                <a:sym typeface="Roboto Serif ExtraLight"/>
              </a:defRPr>
            </a:lvl3pPr>
            <a:lvl4pPr indent="-304800" lvl="3" marL="1828800" rtl="0">
              <a:lnSpc>
                <a:spcPct val="100000"/>
              </a:lnSpc>
              <a:spcBef>
                <a:spcPts val="0"/>
              </a:spcBef>
              <a:spcAft>
                <a:spcPts val="0"/>
              </a:spcAft>
              <a:buClr>
                <a:schemeClr val="dk1"/>
              </a:buClr>
              <a:buSzPts val="1200"/>
              <a:buFont typeface="Roboto Serif ExtraLight"/>
              <a:buChar char="●"/>
              <a:defRPr sz="1200">
                <a:solidFill>
                  <a:schemeClr val="dk1"/>
                </a:solidFill>
                <a:latin typeface="Roboto Serif ExtraLight"/>
                <a:ea typeface="Roboto Serif ExtraLight"/>
                <a:cs typeface="Roboto Serif ExtraLight"/>
                <a:sym typeface="Roboto Serif ExtraLight"/>
              </a:defRPr>
            </a:lvl4pPr>
            <a:lvl5pPr indent="-304800" lvl="4" marL="2286000" rtl="0">
              <a:lnSpc>
                <a:spcPct val="100000"/>
              </a:lnSpc>
              <a:spcBef>
                <a:spcPts val="0"/>
              </a:spcBef>
              <a:spcAft>
                <a:spcPts val="0"/>
              </a:spcAft>
              <a:buClr>
                <a:schemeClr val="dk1"/>
              </a:buClr>
              <a:buSzPts val="1200"/>
              <a:buFont typeface="Roboto Serif ExtraLight"/>
              <a:buChar char="○"/>
              <a:defRPr sz="1200">
                <a:solidFill>
                  <a:schemeClr val="dk1"/>
                </a:solidFill>
                <a:latin typeface="Roboto Serif ExtraLight"/>
                <a:ea typeface="Roboto Serif ExtraLight"/>
                <a:cs typeface="Roboto Serif ExtraLight"/>
                <a:sym typeface="Roboto Serif ExtraLight"/>
              </a:defRPr>
            </a:lvl5pPr>
            <a:lvl6pPr indent="-304800" lvl="5" marL="2743200" rtl="0">
              <a:lnSpc>
                <a:spcPct val="100000"/>
              </a:lnSpc>
              <a:spcBef>
                <a:spcPts val="0"/>
              </a:spcBef>
              <a:spcAft>
                <a:spcPts val="0"/>
              </a:spcAft>
              <a:buClr>
                <a:schemeClr val="dk1"/>
              </a:buClr>
              <a:buSzPts val="1200"/>
              <a:buFont typeface="Roboto Serif ExtraLight"/>
              <a:buChar char="■"/>
              <a:defRPr sz="1200">
                <a:solidFill>
                  <a:schemeClr val="dk1"/>
                </a:solidFill>
                <a:latin typeface="Roboto Serif ExtraLight"/>
                <a:ea typeface="Roboto Serif ExtraLight"/>
                <a:cs typeface="Roboto Serif ExtraLight"/>
                <a:sym typeface="Roboto Serif ExtraLight"/>
              </a:defRPr>
            </a:lvl6pPr>
            <a:lvl7pPr indent="-304800" lvl="6" marL="3200400" rtl="0">
              <a:lnSpc>
                <a:spcPct val="100000"/>
              </a:lnSpc>
              <a:spcBef>
                <a:spcPts val="0"/>
              </a:spcBef>
              <a:spcAft>
                <a:spcPts val="0"/>
              </a:spcAft>
              <a:buClr>
                <a:schemeClr val="dk1"/>
              </a:buClr>
              <a:buSzPts val="1200"/>
              <a:buFont typeface="Roboto Serif ExtraLight"/>
              <a:buChar char="●"/>
              <a:defRPr sz="1200">
                <a:solidFill>
                  <a:schemeClr val="dk1"/>
                </a:solidFill>
                <a:latin typeface="Roboto Serif ExtraLight"/>
                <a:ea typeface="Roboto Serif ExtraLight"/>
                <a:cs typeface="Roboto Serif ExtraLight"/>
                <a:sym typeface="Roboto Serif ExtraLight"/>
              </a:defRPr>
            </a:lvl7pPr>
            <a:lvl8pPr indent="-304800" lvl="7" marL="3657600" rtl="0">
              <a:lnSpc>
                <a:spcPct val="100000"/>
              </a:lnSpc>
              <a:spcBef>
                <a:spcPts val="0"/>
              </a:spcBef>
              <a:spcAft>
                <a:spcPts val="0"/>
              </a:spcAft>
              <a:buClr>
                <a:schemeClr val="dk1"/>
              </a:buClr>
              <a:buSzPts val="1200"/>
              <a:buFont typeface="Roboto Serif ExtraLight"/>
              <a:buChar char="○"/>
              <a:defRPr sz="1200">
                <a:solidFill>
                  <a:schemeClr val="dk1"/>
                </a:solidFill>
                <a:latin typeface="Roboto Serif ExtraLight"/>
                <a:ea typeface="Roboto Serif ExtraLight"/>
                <a:cs typeface="Roboto Serif ExtraLight"/>
                <a:sym typeface="Roboto Serif ExtraLight"/>
              </a:defRPr>
            </a:lvl8pPr>
            <a:lvl9pPr indent="-304800" lvl="8" marL="4114800" rtl="0">
              <a:lnSpc>
                <a:spcPct val="100000"/>
              </a:lnSpc>
              <a:spcBef>
                <a:spcPts val="0"/>
              </a:spcBef>
              <a:spcAft>
                <a:spcPts val="0"/>
              </a:spcAft>
              <a:buClr>
                <a:schemeClr val="dk1"/>
              </a:buClr>
              <a:buSzPts val="1200"/>
              <a:buFont typeface="Roboto Serif ExtraLight"/>
              <a:buChar char="■"/>
              <a:defRPr sz="1200">
                <a:solidFill>
                  <a:schemeClr val="dk1"/>
                </a:solidFill>
                <a:latin typeface="Roboto Serif ExtraLight"/>
                <a:ea typeface="Roboto Serif ExtraLight"/>
                <a:cs typeface="Roboto Serif ExtraLight"/>
                <a:sym typeface="Roboto Serif Extra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32.png"/><Relationship Id="rId9" Type="http://schemas.openxmlformats.org/officeDocument/2006/relationships/image" Target="../media/image37.png"/><Relationship Id="rId5" Type="http://schemas.openxmlformats.org/officeDocument/2006/relationships/image" Target="../media/image26.png"/><Relationship Id="rId6" Type="http://schemas.openxmlformats.org/officeDocument/2006/relationships/image" Target="../media/image20.png"/><Relationship Id="rId7" Type="http://schemas.openxmlformats.org/officeDocument/2006/relationships/image" Target="../media/image24.png"/><Relationship Id="rId8"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34.png"/><Relationship Id="rId5"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png"/><Relationship Id="rId12"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16.png"/><Relationship Id="rId7" Type="http://schemas.openxmlformats.org/officeDocument/2006/relationships/image" Target="../media/image21.png"/><Relationship Id="rId8"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ctrTitle"/>
          </p:nvPr>
        </p:nvSpPr>
        <p:spPr>
          <a:xfrm>
            <a:off x="250800" y="206727"/>
            <a:ext cx="7922700" cy="335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Roadmap Menswaardig opvangen in gemeentelijke Regie</a:t>
            </a:r>
            <a:endParaRPr/>
          </a:p>
          <a:p>
            <a:pPr indent="0" lvl="0" marL="0" rtl="0" algn="l">
              <a:spcBef>
                <a:spcPts val="0"/>
              </a:spcBef>
              <a:spcAft>
                <a:spcPts val="0"/>
              </a:spcAft>
              <a:buNone/>
            </a:pPr>
            <a:r>
              <a:t/>
            </a:r>
            <a:endParaRPr sz="3900"/>
          </a:p>
        </p:txBody>
      </p:sp>
      <p:pic>
        <p:nvPicPr>
          <p:cNvPr id="72" name="Google Shape;72;p16" title="orange (2).png"/>
          <p:cNvPicPr preferRelativeResize="0"/>
          <p:nvPr/>
        </p:nvPicPr>
        <p:blipFill>
          <a:blip r:embed="rId3">
            <a:alphaModFix/>
          </a:blip>
          <a:stretch>
            <a:fillRect/>
          </a:stretch>
        </p:blipFill>
        <p:spPr>
          <a:xfrm>
            <a:off x="2128925" y="3825275"/>
            <a:ext cx="1520124" cy="933425"/>
          </a:xfrm>
          <a:prstGeom prst="rect">
            <a:avLst/>
          </a:prstGeom>
          <a:noFill/>
          <a:ln>
            <a:noFill/>
          </a:ln>
        </p:spPr>
      </p:pic>
      <p:sp>
        <p:nvSpPr>
          <p:cNvPr id="73" name="Google Shape;73;p16"/>
          <p:cNvSpPr/>
          <p:nvPr/>
        </p:nvSpPr>
        <p:spPr>
          <a:xfrm>
            <a:off x="8003325" y="4157825"/>
            <a:ext cx="1140600" cy="933300"/>
          </a:xfrm>
          <a:prstGeom prst="rect">
            <a:avLst/>
          </a:prstGeom>
          <a:solidFill>
            <a:srgbClr val="E8E7D9"/>
          </a:solidFill>
          <a:ln cap="flat" cmpd="sng" w="9525">
            <a:solidFill>
              <a:srgbClr val="E8E7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Serif ExtraLight"/>
              <a:ea typeface="Roboto Serif ExtraLight"/>
              <a:cs typeface="Roboto Serif ExtraLight"/>
              <a:sym typeface="Roboto Serif ExtraLight"/>
            </a:endParaRPr>
          </a:p>
        </p:txBody>
      </p:sp>
      <p:pic>
        <p:nvPicPr>
          <p:cNvPr id="74" name="Google Shape;74;p16" title="Logo-Nijmgen-4-3.png"/>
          <p:cNvPicPr preferRelativeResize="0"/>
          <p:nvPr/>
        </p:nvPicPr>
        <p:blipFill>
          <a:blip r:embed="rId4">
            <a:alphaModFix/>
          </a:blip>
          <a:stretch>
            <a:fillRect/>
          </a:stretch>
        </p:blipFill>
        <p:spPr>
          <a:xfrm>
            <a:off x="386125" y="3565223"/>
            <a:ext cx="1694969" cy="1269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7D9"/>
        </a:solidFill>
      </p:bgPr>
    </p:bg>
    <p:spTree>
      <p:nvGrpSpPr>
        <p:cNvPr id="271" name="Shape 271"/>
        <p:cNvGrpSpPr/>
        <p:nvPr/>
      </p:nvGrpSpPr>
      <p:grpSpPr>
        <a:xfrm>
          <a:off x="0" y="0"/>
          <a:ext cx="0" cy="0"/>
          <a:chOff x="0" y="0"/>
          <a:chExt cx="0" cy="0"/>
        </a:xfrm>
      </p:grpSpPr>
      <p:grpSp>
        <p:nvGrpSpPr>
          <p:cNvPr id="272" name="Google Shape;272;p25"/>
          <p:cNvGrpSpPr/>
          <p:nvPr/>
        </p:nvGrpSpPr>
        <p:grpSpPr>
          <a:xfrm rot="5400000">
            <a:off x="1574886" y="2240414"/>
            <a:ext cx="2143925" cy="1355616"/>
            <a:chOff x="0" y="-57150"/>
            <a:chExt cx="1217586" cy="769930"/>
          </a:xfrm>
        </p:grpSpPr>
        <p:sp>
          <p:nvSpPr>
            <p:cNvPr id="273" name="Google Shape;273;p25"/>
            <p:cNvSpPr/>
            <p:nvPr/>
          </p:nvSpPr>
          <p:spPr>
            <a:xfrm>
              <a:off x="0" y="0"/>
              <a:ext cx="1217586" cy="712780"/>
            </a:xfrm>
            <a:custGeom>
              <a:rect b="b" l="l" r="r" t="t"/>
              <a:pathLst>
                <a:path extrusionOk="0" h="712780" w="1217586">
                  <a:moveTo>
                    <a:pt x="1003803" y="0"/>
                  </a:moveTo>
                  <a:lnTo>
                    <a:pt x="14400" y="0"/>
                  </a:lnTo>
                  <a:cubicBezTo>
                    <a:pt x="6447" y="0"/>
                    <a:pt x="0" y="6447"/>
                    <a:pt x="0" y="14400"/>
                  </a:cubicBezTo>
                  <a:lnTo>
                    <a:pt x="0" y="698380"/>
                  </a:lnTo>
                  <a:cubicBezTo>
                    <a:pt x="0" y="706333"/>
                    <a:pt x="6447" y="712780"/>
                    <a:pt x="14400" y="712780"/>
                  </a:cubicBezTo>
                  <a:lnTo>
                    <a:pt x="1003803" y="712780"/>
                  </a:lnTo>
                  <a:cubicBezTo>
                    <a:pt x="1012706" y="712780"/>
                    <a:pt x="1020926" y="708005"/>
                    <a:pt x="1025335" y="700271"/>
                  </a:cubicBezTo>
                  <a:lnTo>
                    <a:pt x="1214271" y="368899"/>
                  </a:lnTo>
                  <a:cubicBezTo>
                    <a:pt x="1218692" y="361145"/>
                    <a:pt x="1218692" y="351634"/>
                    <a:pt x="1214271" y="343881"/>
                  </a:cubicBezTo>
                  <a:lnTo>
                    <a:pt x="1025335" y="12509"/>
                  </a:lnTo>
                  <a:cubicBezTo>
                    <a:pt x="1020926" y="4775"/>
                    <a:pt x="1012706" y="0"/>
                    <a:pt x="1003803"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74" name="Google Shape;274;p25"/>
            <p:cNvSpPr txBox="1"/>
            <p:nvPr/>
          </p:nvSpPr>
          <p:spPr>
            <a:xfrm>
              <a:off x="0" y="-57150"/>
              <a:ext cx="11070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75" name="Google Shape;275;p25"/>
          <p:cNvGrpSpPr/>
          <p:nvPr/>
        </p:nvGrpSpPr>
        <p:grpSpPr>
          <a:xfrm>
            <a:off x="2158742" y="1407463"/>
            <a:ext cx="877580" cy="877580"/>
            <a:chOff x="0" y="0"/>
            <a:chExt cx="812800" cy="812800"/>
          </a:xfrm>
        </p:grpSpPr>
        <p:sp>
          <p:nvSpPr>
            <p:cNvPr id="276" name="Google Shape;27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77" name="Google Shape;277;p25"/>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78" name="Google Shape;278;p25"/>
          <p:cNvGrpSpPr/>
          <p:nvPr/>
        </p:nvGrpSpPr>
        <p:grpSpPr>
          <a:xfrm>
            <a:off x="2264451" y="1514193"/>
            <a:ext cx="664139" cy="664139"/>
            <a:chOff x="0" y="0"/>
            <a:chExt cx="812800" cy="812800"/>
          </a:xfrm>
        </p:grpSpPr>
        <p:sp>
          <p:nvSpPr>
            <p:cNvPr id="279" name="Google Shape;27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0" name="Google Shape;280;p25"/>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81" name="Google Shape;281;p25"/>
          <p:cNvGrpSpPr/>
          <p:nvPr/>
        </p:nvGrpSpPr>
        <p:grpSpPr>
          <a:xfrm rot="5400000">
            <a:off x="2884050" y="2238025"/>
            <a:ext cx="2139148" cy="1355616"/>
            <a:chOff x="0" y="-57150"/>
            <a:chExt cx="1214873" cy="769930"/>
          </a:xfrm>
        </p:grpSpPr>
        <p:sp>
          <p:nvSpPr>
            <p:cNvPr id="282" name="Google Shape;282;p25"/>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3" name="Google Shape;283;p25"/>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84" name="Google Shape;284;p25"/>
          <p:cNvGrpSpPr/>
          <p:nvPr/>
        </p:nvGrpSpPr>
        <p:grpSpPr>
          <a:xfrm>
            <a:off x="3464496" y="1407463"/>
            <a:ext cx="877580" cy="877580"/>
            <a:chOff x="0" y="0"/>
            <a:chExt cx="812800" cy="812800"/>
          </a:xfrm>
        </p:grpSpPr>
        <p:sp>
          <p:nvSpPr>
            <p:cNvPr id="285" name="Google Shape;28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6" name="Google Shape;286;p25"/>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87" name="Google Shape;287;p25"/>
          <p:cNvGrpSpPr/>
          <p:nvPr/>
        </p:nvGrpSpPr>
        <p:grpSpPr>
          <a:xfrm>
            <a:off x="3571227" y="1514193"/>
            <a:ext cx="664139" cy="664139"/>
            <a:chOff x="0" y="0"/>
            <a:chExt cx="812800" cy="812800"/>
          </a:xfrm>
        </p:grpSpPr>
        <p:sp>
          <p:nvSpPr>
            <p:cNvPr id="288" name="Google Shape;28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9" name="Google Shape;289;p25"/>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90" name="Google Shape;290;p25"/>
          <p:cNvGrpSpPr/>
          <p:nvPr/>
        </p:nvGrpSpPr>
        <p:grpSpPr>
          <a:xfrm rot="5400000">
            <a:off x="6881649" y="2304830"/>
            <a:ext cx="2138847" cy="1293704"/>
            <a:chOff x="0" y="-57150"/>
            <a:chExt cx="1214702" cy="734767"/>
          </a:xfrm>
        </p:grpSpPr>
        <p:sp>
          <p:nvSpPr>
            <p:cNvPr id="291" name="Google Shape;291;p25"/>
            <p:cNvSpPr/>
            <p:nvPr/>
          </p:nvSpPr>
          <p:spPr>
            <a:xfrm>
              <a:off x="0" y="0"/>
              <a:ext cx="1214702" cy="677617"/>
            </a:xfrm>
            <a:custGeom>
              <a:rect b="b" l="l" r="r" t="t"/>
              <a:pathLst>
                <a:path extrusionOk="0" h="677617" w="1214702">
                  <a:moveTo>
                    <a:pt x="1001067" y="0"/>
                  </a:moveTo>
                  <a:lnTo>
                    <a:pt x="14432" y="0"/>
                  </a:lnTo>
                  <a:cubicBezTo>
                    <a:pt x="6461" y="0"/>
                    <a:pt x="0" y="6461"/>
                    <a:pt x="0" y="14432"/>
                  </a:cubicBezTo>
                  <a:lnTo>
                    <a:pt x="0" y="663186"/>
                  </a:lnTo>
                  <a:cubicBezTo>
                    <a:pt x="0" y="667013"/>
                    <a:pt x="1520" y="670684"/>
                    <a:pt x="4227" y="673390"/>
                  </a:cubicBezTo>
                  <a:cubicBezTo>
                    <a:pt x="6933" y="676097"/>
                    <a:pt x="10604" y="677617"/>
                    <a:pt x="14432" y="677617"/>
                  </a:cubicBezTo>
                  <a:lnTo>
                    <a:pt x="1001067" y="677617"/>
                  </a:lnTo>
                  <a:cubicBezTo>
                    <a:pt x="1010020" y="677617"/>
                    <a:pt x="1018316" y="672919"/>
                    <a:pt x="1022921" y="665241"/>
                  </a:cubicBezTo>
                  <a:lnTo>
                    <a:pt x="1211275" y="351185"/>
                  </a:lnTo>
                  <a:cubicBezTo>
                    <a:pt x="1215845" y="343567"/>
                    <a:pt x="1215845" y="334051"/>
                    <a:pt x="1211275" y="326432"/>
                  </a:cubicBezTo>
                  <a:lnTo>
                    <a:pt x="1022921" y="12376"/>
                  </a:lnTo>
                  <a:cubicBezTo>
                    <a:pt x="1018316" y="4698"/>
                    <a:pt x="1010020" y="0"/>
                    <a:pt x="1001067" y="0"/>
                  </a:cubicBezTo>
                  <a:close/>
                </a:path>
              </a:pathLst>
            </a:custGeom>
            <a:solidFill>
              <a:srgbClr val="FFE7C2"/>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2" name="Google Shape;292;p25"/>
            <p:cNvSpPr txBox="1"/>
            <p:nvPr/>
          </p:nvSpPr>
          <p:spPr>
            <a:xfrm>
              <a:off x="0" y="-57150"/>
              <a:ext cx="1104300" cy="734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93" name="Google Shape;293;p25"/>
          <p:cNvGrpSpPr/>
          <p:nvPr/>
        </p:nvGrpSpPr>
        <p:grpSpPr>
          <a:xfrm>
            <a:off x="7492901" y="1434194"/>
            <a:ext cx="877580" cy="877580"/>
            <a:chOff x="0" y="0"/>
            <a:chExt cx="812800" cy="812800"/>
          </a:xfrm>
        </p:grpSpPr>
        <p:sp>
          <p:nvSpPr>
            <p:cNvPr id="294" name="Google Shape;29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5" name="Google Shape;295;p25"/>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96" name="Google Shape;296;p25"/>
          <p:cNvGrpSpPr/>
          <p:nvPr/>
        </p:nvGrpSpPr>
        <p:grpSpPr>
          <a:xfrm>
            <a:off x="7599632" y="1537327"/>
            <a:ext cx="664139" cy="664139"/>
            <a:chOff x="0" y="0"/>
            <a:chExt cx="812800" cy="812800"/>
          </a:xfrm>
        </p:grpSpPr>
        <p:sp>
          <p:nvSpPr>
            <p:cNvPr id="297" name="Google Shape;29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8" name="Google Shape;298;p25"/>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99" name="Google Shape;299;p25"/>
          <p:cNvGrpSpPr/>
          <p:nvPr/>
        </p:nvGrpSpPr>
        <p:grpSpPr>
          <a:xfrm>
            <a:off x="2107525" y="3591855"/>
            <a:ext cx="994296" cy="295954"/>
            <a:chOff x="22264" y="0"/>
            <a:chExt cx="2800833" cy="833673"/>
          </a:xfrm>
        </p:grpSpPr>
        <p:sp>
          <p:nvSpPr>
            <p:cNvPr id="300" name="Google Shape;300;p25"/>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1" name="Google Shape;301;p25"/>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02" name="Google Shape;302;p25"/>
          <p:cNvGrpSpPr/>
          <p:nvPr/>
        </p:nvGrpSpPr>
        <p:grpSpPr>
          <a:xfrm>
            <a:off x="3402741" y="3587093"/>
            <a:ext cx="994296" cy="295954"/>
            <a:chOff x="22264" y="0"/>
            <a:chExt cx="2800833" cy="833673"/>
          </a:xfrm>
        </p:grpSpPr>
        <p:sp>
          <p:nvSpPr>
            <p:cNvPr id="303" name="Google Shape;303;p25"/>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4" name="Google Shape;304;p25"/>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05" name="Google Shape;305;p25"/>
          <p:cNvGrpSpPr/>
          <p:nvPr/>
        </p:nvGrpSpPr>
        <p:grpSpPr>
          <a:xfrm>
            <a:off x="7403588" y="3634406"/>
            <a:ext cx="994296" cy="295954"/>
            <a:chOff x="22264" y="0"/>
            <a:chExt cx="2800833" cy="833673"/>
          </a:xfrm>
        </p:grpSpPr>
        <p:sp>
          <p:nvSpPr>
            <p:cNvPr id="306" name="Google Shape;306;p25"/>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7" name="Google Shape;307;p25"/>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308" name="Google Shape;308;p25"/>
          <p:cNvSpPr/>
          <p:nvPr/>
        </p:nvSpPr>
        <p:spPr>
          <a:xfrm>
            <a:off x="2382402" y="1611436"/>
            <a:ext cx="451106" cy="451106"/>
          </a:xfrm>
          <a:custGeom>
            <a:rect b="b" l="l" r="r" t="t"/>
            <a:pathLst>
              <a:path extrusionOk="0" h="902212" w="902212">
                <a:moveTo>
                  <a:pt x="0" y="0"/>
                </a:moveTo>
                <a:lnTo>
                  <a:pt x="902212" y="0"/>
                </a:lnTo>
                <a:lnTo>
                  <a:pt x="902212" y="902212"/>
                </a:lnTo>
                <a:lnTo>
                  <a:pt x="0" y="902212"/>
                </a:lnTo>
                <a:lnTo>
                  <a:pt x="0" y="0"/>
                </a:lnTo>
                <a:close/>
              </a:path>
            </a:pathLst>
          </a:custGeom>
          <a:blipFill rotWithShape="1">
            <a:blip r:embed="rId3">
              <a:alphaModFix/>
            </a:blip>
            <a:stretch>
              <a:fillRect b="0" l="0" r="0" t="0"/>
            </a:stretch>
          </a:blipFill>
          <a:ln>
            <a:noFill/>
          </a:ln>
        </p:spPr>
      </p:sp>
      <p:grpSp>
        <p:nvGrpSpPr>
          <p:cNvPr id="309" name="Google Shape;309;p25"/>
          <p:cNvGrpSpPr/>
          <p:nvPr/>
        </p:nvGrpSpPr>
        <p:grpSpPr>
          <a:xfrm rot="5400000">
            <a:off x="4053249" y="2397336"/>
            <a:ext cx="2467286" cy="1355616"/>
            <a:chOff x="0" y="-57150"/>
            <a:chExt cx="1214873" cy="769930"/>
          </a:xfrm>
        </p:grpSpPr>
        <p:sp>
          <p:nvSpPr>
            <p:cNvPr id="310" name="Google Shape;310;p25"/>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1" name="Google Shape;311;p25"/>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12" name="Google Shape;312;p25"/>
          <p:cNvGrpSpPr/>
          <p:nvPr/>
        </p:nvGrpSpPr>
        <p:grpSpPr>
          <a:xfrm>
            <a:off x="4800749" y="1402701"/>
            <a:ext cx="877580" cy="877580"/>
            <a:chOff x="0" y="0"/>
            <a:chExt cx="812800" cy="812800"/>
          </a:xfrm>
        </p:grpSpPr>
        <p:sp>
          <p:nvSpPr>
            <p:cNvPr id="313" name="Google Shape;31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4" name="Google Shape;314;p25"/>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15" name="Google Shape;315;p25"/>
          <p:cNvGrpSpPr/>
          <p:nvPr/>
        </p:nvGrpSpPr>
        <p:grpSpPr>
          <a:xfrm>
            <a:off x="4907479" y="1509431"/>
            <a:ext cx="664139" cy="664139"/>
            <a:chOff x="0" y="0"/>
            <a:chExt cx="812800" cy="812800"/>
          </a:xfrm>
        </p:grpSpPr>
        <p:sp>
          <p:nvSpPr>
            <p:cNvPr id="316" name="Google Shape;31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7" name="Google Shape;317;p25"/>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18" name="Google Shape;318;p25"/>
          <p:cNvGrpSpPr/>
          <p:nvPr/>
        </p:nvGrpSpPr>
        <p:grpSpPr>
          <a:xfrm>
            <a:off x="4739408" y="3818169"/>
            <a:ext cx="994296" cy="295954"/>
            <a:chOff x="22264" y="0"/>
            <a:chExt cx="2800833" cy="833673"/>
          </a:xfrm>
        </p:grpSpPr>
        <p:sp>
          <p:nvSpPr>
            <p:cNvPr id="319" name="Google Shape;319;p25"/>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20" name="Google Shape;320;p25"/>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321" name="Google Shape;321;p25"/>
          <p:cNvSpPr/>
          <p:nvPr/>
        </p:nvSpPr>
        <p:spPr>
          <a:xfrm>
            <a:off x="4964541" y="1660631"/>
            <a:ext cx="550007" cy="371255"/>
          </a:xfrm>
          <a:custGeom>
            <a:rect b="b" l="l" r="r" t="t"/>
            <a:pathLst>
              <a:path extrusionOk="0" h="742509" w="1100013">
                <a:moveTo>
                  <a:pt x="0" y="0"/>
                </a:moveTo>
                <a:lnTo>
                  <a:pt x="1100014" y="0"/>
                </a:lnTo>
                <a:lnTo>
                  <a:pt x="1100014" y="742509"/>
                </a:lnTo>
                <a:lnTo>
                  <a:pt x="0" y="742509"/>
                </a:lnTo>
                <a:lnTo>
                  <a:pt x="0" y="0"/>
                </a:lnTo>
                <a:close/>
              </a:path>
            </a:pathLst>
          </a:custGeom>
          <a:blipFill rotWithShape="1">
            <a:blip r:embed="rId4">
              <a:alphaModFix/>
            </a:blip>
            <a:stretch>
              <a:fillRect b="0" l="0" r="0" t="0"/>
            </a:stretch>
          </a:blipFill>
          <a:ln>
            <a:noFill/>
          </a:ln>
        </p:spPr>
      </p:sp>
      <p:sp>
        <p:nvSpPr>
          <p:cNvPr id="322" name="Google Shape;322;p25"/>
          <p:cNvSpPr/>
          <p:nvPr/>
        </p:nvSpPr>
        <p:spPr>
          <a:xfrm>
            <a:off x="3036332" y="3747874"/>
            <a:ext cx="376241" cy="376240"/>
          </a:xfrm>
          <a:custGeom>
            <a:rect b="b" l="l" r="r" t="t"/>
            <a:pathLst>
              <a:path extrusionOk="0" h="752481" w="752481">
                <a:moveTo>
                  <a:pt x="0" y="0"/>
                </a:moveTo>
                <a:lnTo>
                  <a:pt x="752481" y="0"/>
                </a:lnTo>
                <a:lnTo>
                  <a:pt x="752481" y="752481"/>
                </a:lnTo>
                <a:lnTo>
                  <a:pt x="0" y="752481"/>
                </a:lnTo>
                <a:lnTo>
                  <a:pt x="0" y="0"/>
                </a:lnTo>
                <a:close/>
              </a:path>
            </a:pathLst>
          </a:custGeom>
          <a:blipFill rotWithShape="1">
            <a:blip r:embed="rId5">
              <a:alphaModFix/>
            </a:blip>
            <a:stretch>
              <a:fillRect b="0" l="0" r="0" t="0"/>
            </a:stretch>
          </a:blipFill>
          <a:ln>
            <a:noFill/>
          </a:ln>
        </p:spPr>
      </p:sp>
      <p:grpSp>
        <p:nvGrpSpPr>
          <p:cNvPr id="323" name="Google Shape;323;p25"/>
          <p:cNvGrpSpPr/>
          <p:nvPr/>
        </p:nvGrpSpPr>
        <p:grpSpPr>
          <a:xfrm rot="-5400000">
            <a:off x="2767371" y="3286865"/>
            <a:ext cx="868111" cy="2617607"/>
            <a:chOff x="0" y="-57150"/>
            <a:chExt cx="649638" cy="1958700"/>
          </a:xfrm>
        </p:grpSpPr>
        <p:sp>
          <p:nvSpPr>
            <p:cNvPr id="324" name="Google Shape;324;p25"/>
            <p:cNvSpPr/>
            <p:nvPr/>
          </p:nvSpPr>
          <p:spPr>
            <a:xfrm>
              <a:off x="0" y="0"/>
              <a:ext cx="649638" cy="1901448"/>
            </a:xfrm>
            <a:custGeom>
              <a:rect b="b" l="l" r="r" t="t"/>
              <a:pathLst>
                <a:path extrusionOk="0" h="1901448" w="649638">
                  <a:moveTo>
                    <a:pt x="414719" y="0"/>
                  </a:moveTo>
                  <a:lnTo>
                    <a:pt x="35467" y="0"/>
                  </a:lnTo>
                  <a:cubicBezTo>
                    <a:pt x="26060" y="0"/>
                    <a:pt x="17039" y="3737"/>
                    <a:pt x="10388" y="10388"/>
                  </a:cubicBezTo>
                  <a:cubicBezTo>
                    <a:pt x="3737" y="17039"/>
                    <a:pt x="0" y="26060"/>
                    <a:pt x="0" y="35467"/>
                  </a:cubicBezTo>
                  <a:lnTo>
                    <a:pt x="0" y="1865981"/>
                  </a:lnTo>
                  <a:cubicBezTo>
                    <a:pt x="0" y="1875387"/>
                    <a:pt x="3737" y="1884409"/>
                    <a:pt x="10388" y="1891060"/>
                  </a:cubicBezTo>
                  <a:cubicBezTo>
                    <a:pt x="17039" y="1897711"/>
                    <a:pt x="26060" y="1901448"/>
                    <a:pt x="35467" y="1901448"/>
                  </a:cubicBezTo>
                  <a:lnTo>
                    <a:pt x="414719" y="1901448"/>
                  </a:lnTo>
                  <a:cubicBezTo>
                    <a:pt x="435403" y="1901448"/>
                    <a:pt x="453275" y="1886992"/>
                    <a:pt x="457598" y="1866765"/>
                  </a:cubicBezTo>
                  <a:lnTo>
                    <a:pt x="645972" y="985407"/>
                  </a:lnTo>
                  <a:cubicBezTo>
                    <a:pt x="650859" y="962543"/>
                    <a:pt x="650859" y="938905"/>
                    <a:pt x="645972" y="916041"/>
                  </a:cubicBezTo>
                  <a:lnTo>
                    <a:pt x="457598" y="34683"/>
                  </a:lnTo>
                  <a:cubicBezTo>
                    <a:pt x="453275" y="14455"/>
                    <a:pt x="435403" y="0"/>
                    <a:pt x="414719" y="0"/>
                  </a:cubicBezTo>
                  <a:close/>
                </a:path>
              </a:pathLst>
            </a:custGeom>
            <a:solidFill>
              <a:srgbClr val="FCF7F6"/>
            </a:solidFill>
            <a:ln cap="sq" cmpd="sng" w="238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25" name="Google Shape;325;p25"/>
            <p:cNvSpPr txBox="1"/>
            <p:nvPr/>
          </p:nvSpPr>
          <p:spPr>
            <a:xfrm>
              <a:off x="0" y="-57150"/>
              <a:ext cx="539100" cy="1958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326" name="Google Shape;326;p25"/>
          <p:cNvSpPr/>
          <p:nvPr/>
        </p:nvSpPr>
        <p:spPr>
          <a:xfrm>
            <a:off x="7680417" y="1720508"/>
            <a:ext cx="502559" cy="297766"/>
          </a:xfrm>
          <a:custGeom>
            <a:rect b="b" l="l" r="r" t="t"/>
            <a:pathLst>
              <a:path extrusionOk="0" h="595532" w="1005117">
                <a:moveTo>
                  <a:pt x="0" y="0"/>
                </a:moveTo>
                <a:lnTo>
                  <a:pt x="1005117" y="0"/>
                </a:lnTo>
                <a:lnTo>
                  <a:pt x="1005117" y="595532"/>
                </a:lnTo>
                <a:lnTo>
                  <a:pt x="0" y="595532"/>
                </a:lnTo>
                <a:lnTo>
                  <a:pt x="0" y="0"/>
                </a:lnTo>
                <a:close/>
              </a:path>
            </a:pathLst>
          </a:custGeom>
          <a:blipFill rotWithShape="1">
            <a:blip r:embed="rId6">
              <a:alphaModFix/>
            </a:blip>
            <a:stretch>
              <a:fillRect b="0" l="0" r="0" t="0"/>
            </a:stretch>
          </a:blipFill>
          <a:ln>
            <a:noFill/>
          </a:ln>
        </p:spPr>
      </p:sp>
      <p:sp>
        <p:nvSpPr>
          <p:cNvPr id="327" name="Google Shape;327;p25"/>
          <p:cNvSpPr/>
          <p:nvPr/>
        </p:nvSpPr>
        <p:spPr>
          <a:xfrm>
            <a:off x="3670742" y="1604240"/>
            <a:ext cx="458302" cy="458302"/>
          </a:xfrm>
          <a:custGeom>
            <a:rect b="b" l="l" r="r" t="t"/>
            <a:pathLst>
              <a:path extrusionOk="0" h="916604" w="916604">
                <a:moveTo>
                  <a:pt x="0" y="0"/>
                </a:moveTo>
                <a:lnTo>
                  <a:pt x="916604" y="0"/>
                </a:lnTo>
                <a:lnTo>
                  <a:pt x="916604" y="916603"/>
                </a:lnTo>
                <a:lnTo>
                  <a:pt x="0" y="916603"/>
                </a:lnTo>
                <a:lnTo>
                  <a:pt x="0" y="0"/>
                </a:lnTo>
                <a:close/>
              </a:path>
            </a:pathLst>
          </a:custGeom>
          <a:blipFill rotWithShape="1">
            <a:blip r:embed="rId7">
              <a:alphaModFix/>
            </a:blip>
            <a:stretch>
              <a:fillRect b="0" l="0" r="0" t="0"/>
            </a:stretch>
          </a:blipFill>
          <a:ln>
            <a:noFill/>
          </a:ln>
        </p:spPr>
      </p:sp>
      <p:sp>
        <p:nvSpPr>
          <p:cNvPr id="328" name="Google Shape;328;p25"/>
          <p:cNvSpPr txBox="1"/>
          <p:nvPr/>
        </p:nvSpPr>
        <p:spPr>
          <a:xfrm>
            <a:off x="514350" y="373232"/>
            <a:ext cx="973500" cy="569400"/>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Clr>
                <a:srgbClr val="000000"/>
              </a:buClr>
              <a:buSzPts val="3700"/>
              <a:buFont typeface="Arial"/>
              <a:buNone/>
            </a:pPr>
            <a:r>
              <a:rPr b="0" i="0" lang="en" sz="3700" u="none" cap="none" strike="noStrike">
                <a:solidFill>
                  <a:srgbClr val="000000"/>
                </a:solidFill>
                <a:latin typeface="Bebas Neue"/>
                <a:ea typeface="Bebas Neue"/>
                <a:cs typeface="Bebas Neue"/>
                <a:sym typeface="Bebas Neue"/>
              </a:rPr>
              <a:t>FASE 1</a:t>
            </a:r>
            <a:endParaRPr b="0" i="0" sz="700" u="none" cap="none" strike="noStrike">
              <a:solidFill>
                <a:srgbClr val="000000"/>
              </a:solidFill>
              <a:latin typeface="Arial"/>
              <a:ea typeface="Arial"/>
              <a:cs typeface="Arial"/>
              <a:sym typeface="Arial"/>
            </a:endParaRPr>
          </a:p>
        </p:txBody>
      </p:sp>
      <p:sp>
        <p:nvSpPr>
          <p:cNvPr id="329" name="Google Shape;329;p25"/>
          <p:cNvSpPr txBox="1"/>
          <p:nvPr/>
        </p:nvSpPr>
        <p:spPr>
          <a:xfrm>
            <a:off x="1990930" y="2342934"/>
            <a:ext cx="1230900" cy="16920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Partners</a:t>
            </a:r>
            <a:endParaRPr b="0" i="0" sz="700" u="none" cap="none" strike="noStrike">
              <a:solidFill>
                <a:srgbClr val="000000"/>
              </a:solidFill>
              <a:latin typeface="Arial"/>
              <a:ea typeface="Arial"/>
              <a:cs typeface="Arial"/>
              <a:sym typeface="Arial"/>
            </a:endParaRPr>
          </a:p>
        </p:txBody>
      </p:sp>
      <p:sp>
        <p:nvSpPr>
          <p:cNvPr id="330" name="Google Shape;330;p25"/>
          <p:cNvSpPr txBox="1"/>
          <p:nvPr/>
        </p:nvSpPr>
        <p:spPr>
          <a:xfrm>
            <a:off x="514350" y="959021"/>
            <a:ext cx="8016300" cy="40650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Clr>
                <a:srgbClr val="000000"/>
              </a:buClr>
              <a:buSzPts val="1100"/>
              <a:buFont typeface="Arial"/>
              <a:buNone/>
            </a:pPr>
            <a:r>
              <a:rPr b="0" i="0" lang="en" sz="1100" u="none" cap="none" strike="noStrike">
                <a:solidFill>
                  <a:srgbClr val="000000"/>
                </a:solidFill>
                <a:latin typeface="Roboto Serif"/>
                <a:ea typeface="Roboto Serif"/>
                <a:cs typeface="Roboto Serif"/>
                <a:sym typeface="Roboto Serif"/>
              </a:rPr>
              <a:t>In deze fase weet je dat er een opvanglocatie komt in jouw gemeente. Je zorgt ervoor dat alles geregeld is, voordat de locatie open gaat.   </a:t>
            </a:r>
            <a:endParaRPr b="0" i="0" sz="700" u="none" cap="none" strike="noStrike">
              <a:solidFill>
                <a:srgbClr val="000000"/>
              </a:solidFill>
              <a:latin typeface="Roboto Serif"/>
              <a:ea typeface="Roboto Serif"/>
              <a:cs typeface="Roboto Serif"/>
              <a:sym typeface="Roboto Serif"/>
            </a:endParaRPr>
          </a:p>
        </p:txBody>
      </p:sp>
      <p:sp>
        <p:nvSpPr>
          <p:cNvPr id="331" name="Google Shape;331;p25"/>
          <p:cNvSpPr txBox="1"/>
          <p:nvPr/>
        </p:nvSpPr>
        <p:spPr>
          <a:xfrm>
            <a:off x="3384817" y="2338171"/>
            <a:ext cx="10371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Meedoen vanaf dag 1</a:t>
            </a:r>
            <a:endParaRPr b="0" i="0" sz="700" u="none" cap="none" strike="noStrike">
              <a:solidFill>
                <a:srgbClr val="000000"/>
              </a:solidFill>
              <a:latin typeface="Arial"/>
              <a:ea typeface="Arial"/>
              <a:cs typeface="Arial"/>
              <a:sym typeface="Arial"/>
            </a:endParaRPr>
          </a:p>
        </p:txBody>
      </p:sp>
      <p:sp>
        <p:nvSpPr>
          <p:cNvPr id="332" name="Google Shape;332;p25"/>
          <p:cNvSpPr txBox="1"/>
          <p:nvPr/>
        </p:nvSpPr>
        <p:spPr>
          <a:xfrm>
            <a:off x="7408955" y="2374171"/>
            <a:ext cx="1010100" cy="1692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Omgeving</a:t>
            </a:r>
            <a:endParaRPr b="0" i="0" sz="700" u="none" cap="none" strike="noStrike">
              <a:solidFill>
                <a:srgbClr val="000000"/>
              </a:solidFill>
              <a:latin typeface="Arial"/>
              <a:ea typeface="Arial"/>
              <a:cs typeface="Arial"/>
              <a:sym typeface="Arial"/>
            </a:endParaRPr>
          </a:p>
        </p:txBody>
      </p:sp>
      <p:sp>
        <p:nvSpPr>
          <p:cNvPr id="333" name="Google Shape;333;p25"/>
          <p:cNvSpPr txBox="1"/>
          <p:nvPr/>
        </p:nvSpPr>
        <p:spPr>
          <a:xfrm>
            <a:off x="2091460" y="2576173"/>
            <a:ext cx="1010100" cy="11637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Samenwerkingen verkennen</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Betrekken en bepalen maatschappelijk partners</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Contractuele afspraken maken</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p:txBody>
      </p:sp>
      <p:sp>
        <p:nvSpPr>
          <p:cNvPr id="334" name="Google Shape;334;p25"/>
          <p:cNvSpPr txBox="1"/>
          <p:nvPr/>
        </p:nvSpPr>
        <p:spPr>
          <a:xfrm>
            <a:off x="3398236" y="2725420"/>
            <a:ext cx="1010100" cy="754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Plan van aanpak voor meedoen vanaf dag 1 is opgesteld.  </a:t>
            </a:r>
            <a:endParaRPr b="0" i="0" sz="700" u="none" cap="none" strike="noStrike">
              <a:solidFill>
                <a:srgbClr val="000000"/>
              </a:solidFill>
              <a:latin typeface="Arial"/>
              <a:ea typeface="Arial"/>
              <a:cs typeface="Arial"/>
              <a:sym typeface="Arial"/>
            </a:endParaRPr>
          </a:p>
          <a:p>
            <a:pPr indent="0" lvl="0" marL="0" marR="0" rtl="0" algn="l">
              <a:lnSpc>
                <a:spcPct val="18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p:txBody>
      </p:sp>
      <p:sp>
        <p:nvSpPr>
          <p:cNvPr id="335" name="Google Shape;335;p25"/>
          <p:cNvSpPr txBox="1"/>
          <p:nvPr/>
        </p:nvSpPr>
        <p:spPr>
          <a:xfrm>
            <a:off x="4658717" y="2582825"/>
            <a:ext cx="1131300" cy="11637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Interne organisatie personeel </a:t>
            </a:r>
            <a:endParaRPr b="0" i="0" sz="700" u="none" cap="none" strike="noStrike">
              <a:solidFill>
                <a:srgbClr val="000000"/>
              </a:solidFill>
              <a:latin typeface="Arial"/>
              <a:ea typeface="Arial"/>
              <a:cs typeface="Arial"/>
              <a:sym typeface="Arial"/>
            </a:endParaRPr>
          </a:p>
          <a:p>
            <a:pPr indent="-107950" lvl="2" marL="3048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Team bouwen </a:t>
            </a:r>
            <a:endParaRPr b="0" i="0" sz="700" u="none" cap="none" strike="noStrike">
              <a:solidFill>
                <a:srgbClr val="000000"/>
              </a:solidFill>
              <a:latin typeface="Arial"/>
              <a:ea typeface="Arial"/>
              <a:cs typeface="Arial"/>
              <a:sym typeface="Arial"/>
            </a:endParaRPr>
          </a:p>
          <a:p>
            <a:pPr indent="-107950" lvl="2" marL="3048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Bezetting </a:t>
            </a:r>
            <a:endParaRPr b="0" i="0" sz="700" u="none" cap="none" strike="noStrike">
              <a:solidFill>
                <a:srgbClr val="000000"/>
              </a:solidFill>
              <a:latin typeface="Arial"/>
              <a:ea typeface="Arial"/>
              <a:cs typeface="Arial"/>
              <a:sym typeface="Arial"/>
            </a:endParaRPr>
          </a:p>
          <a:p>
            <a:pPr indent="-107950" lvl="2" marL="3048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Inwerken personeel </a:t>
            </a:r>
            <a:endParaRPr b="0" i="0" sz="700" u="none" cap="none" strike="noStrike">
              <a:solidFill>
                <a:srgbClr val="000000"/>
              </a:solidFill>
              <a:latin typeface="Arial"/>
              <a:ea typeface="Arial"/>
              <a:cs typeface="Arial"/>
              <a:sym typeface="Arial"/>
            </a:endParaRPr>
          </a:p>
          <a:p>
            <a:pPr indent="-107950" lvl="2" marL="3048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Bewoners &amp; vrijwilligers inzet </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HR </a:t>
            </a:r>
            <a:endParaRPr b="0" i="0" sz="700" u="none" cap="none" strike="noStrike">
              <a:solidFill>
                <a:srgbClr val="000000"/>
              </a:solidFill>
              <a:latin typeface="Arial"/>
              <a:ea typeface="Arial"/>
              <a:cs typeface="Arial"/>
              <a:sym typeface="Arial"/>
            </a:endParaRPr>
          </a:p>
        </p:txBody>
      </p:sp>
      <p:sp>
        <p:nvSpPr>
          <p:cNvPr id="336" name="Google Shape;336;p25"/>
          <p:cNvSpPr txBox="1"/>
          <p:nvPr/>
        </p:nvSpPr>
        <p:spPr>
          <a:xfrm>
            <a:off x="4609044" y="2339918"/>
            <a:ext cx="1226400" cy="16920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Personeel</a:t>
            </a:r>
            <a:endParaRPr b="0" i="0" sz="700" u="none" cap="none" strike="noStrike">
              <a:solidFill>
                <a:srgbClr val="000000"/>
              </a:solidFill>
              <a:latin typeface="Arial"/>
              <a:ea typeface="Arial"/>
              <a:cs typeface="Arial"/>
              <a:sym typeface="Arial"/>
            </a:endParaRPr>
          </a:p>
        </p:txBody>
      </p:sp>
      <p:sp>
        <p:nvSpPr>
          <p:cNvPr id="337" name="Google Shape;337;p25"/>
          <p:cNvSpPr txBox="1"/>
          <p:nvPr/>
        </p:nvSpPr>
        <p:spPr>
          <a:xfrm>
            <a:off x="2109216" y="4128877"/>
            <a:ext cx="1130100" cy="1012800"/>
          </a:xfrm>
          <a:prstGeom prst="rect">
            <a:avLst/>
          </a:prstGeom>
          <a:noFill/>
          <a:ln>
            <a:noFill/>
          </a:ln>
        </p:spPr>
        <p:txBody>
          <a:bodyPr anchorCtr="0" anchor="t" bIns="0" lIns="0" spcFirstLastPara="1" rIns="0" wrap="square" tIns="0">
            <a:spAutoFit/>
          </a:bodyPr>
          <a:lstStyle/>
          <a:p>
            <a:pPr indent="0" lvl="0" marL="0" marR="0" rtl="0" algn="ctr">
              <a:lnSpc>
                <a:spcPct val="108888"/>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08888"/>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08888"/>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a:p>
            <a:pPr indent="-82550" lvl="1" marL="152400" marR="0" rtl="0" algn="l">
              <a:lnSpc>
                <a:spcPct val="140000"/>
              </a:lnSpc>
              <a:spcBef>
                <a:spcPts val="0"/>
              </a:spcBef>
              <a:spcAft>
                <a:spcPts val="0"/>
              </a:spcAft>
              <a:buClr>
                <a:srgbClr val="000000"/>
              </a:buClr>
              <a:buSzPts val="700"/>
              <a:buFont typeface="Arial"/>
              <a:buChar char="•"/>
            </a:pPr>
            <a:r>
              <a:rPr b="0" i="0" lang="en" sz="700" u="none" cap="none" strike="noStrike">
                <a:solidFill>
                  <a:srgbClr val="000000"/>
                </a:solidFill>
                <a:latin typeface="Lato"/>
                <a:ea typeface="Lato"/>
                <a:cs typeface="Lato"/>
                <a:sym typeface="Lato"/>
              </a:rPr>
              <a:t>Zorg                                          </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00000"/>
              </a:buClr>
              <a:buSzPts val="700"/>
              <a:buFont typeface="Arial"/>
              <a:buChar char="•"/>
            </a:pPr>
            <a:r>
              <a:rPr b="0" i="0" lang="en" sz="700" u="none" cap="none" strike="noStrike">
                <a:solidFill>
                  <a:srgbClr val="000000"/>
                </a:solidFill>
                <a:latin typeface="Lato"/>
                <a:ea typeface="Lato"/>
                <a:cs typeface="Lato"/>
                <a:sym typeface="Lato"/>
              </a:rPr>
              <a:t>Taal &amp; Onderwijs</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00000"/>
              </a:buClr>
              <a:buSzPts val="700"/>
              <a:buFont typeface="Arial"/>
              <a:buChar char="•"/>
            </a:pPr>
            <a:r>
              <a:rPr b="0" i="0" lang="en" sz="700" u="none" cap="none" strike="noStrike">
                <a:solidFill>
                  <a:srgbClr val="000000"/>
                </a:solidFill>
                <a:latin typeface="Lato"/>
                <a:ea typeface="Lato"/>
                <a:cs typeface="Lato"/>
                <a:sym typeface="Lato"/>
              </a:rPr>
              <a:t>Begeleiding naar werk</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00000"/>
              </a:solidFill>
              <a:latin typeface="Lato"/>
              <a:ea typeface="Lato"/>
              <a:cs typeface="Lato"/>
              <a:sym typeface="Lato"/>
            </a:endParaRPr>
          </a:p>
        </p:txBody>
      </p:sp>
      <p:sp>
        <p:nvSpPr>
          <p:cNvPr id="338" name="Google Shape;338;p25"/>
          <p:cNvSpPr txBox="1"/>
          <p:nvPr/>
        </p:nvSpPr>
        <p:spPr>
          <a:xfrm>
            <a:off x="3406014" y="4550463"/>
            <a:ext cx="1443600" cy="4095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00000"/>
              </a:buClr>
              <a:buSzPts val="700"/>
              <a:buFont typeface="Arial"/>
              <a:buChar char="•"/>
            </a:pPr>
            <a:r>
              <a:rPr b="0" i="0" lang="en" sz="700" u="none" cap="none" strike="noStrike">
                <a:solidFill>
                  <a:srgbClr val="000000"/>
                </a:solidFill>
                <a:latin typeface="Lato"/>
                <a:ea typeface="Lato"/>
                <a:cs typeface="Lato"/>
                <a:sym typeface="Lato"/>
              </a:rPr>
              <a:t>Juridisch ondersteuning</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00000"/>
              </a:buClr>
              <a:buSzPts val="700"/>
              <a:buFont typeface="Arial"/>
              <a:buChar char="•"/>
            </a:pPr>
            <a:r>
              <a:rPr b="0" i="0" lang="en" sz="700" u="none" cap="none" strike="noStrike">
                <a:solidFill>
                  <a:srgbClr val="000000"/>
                </a:solidFill>
                <a:latin typeface="Lato"/>
                <a:ea typeface="Lato"/>
                <a:cs typeface="Lato"/>
                <a:sym typeface="Lato"/>
              </a:rPr>
              <a:t>Sport, cultuur </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00000"/>
              </a:buClr>
              <a:buSzPts val="700"/>
              <a:buFont typeface="Arial"/>
              <a:buChar char="•"/>
            </a:pPr>
            <a:r>
              <a:rPr b="0" i="0" lang="en" sz="700" u="none" cap="none" strike="noStrike">
                <a:solidFill>
                  <a:srgbClr val="000000"/>
                </a:solidFill>
                <a:latin typeface="Lato"/>
                <a:ea typeface="Lato"/>
                <a:cs typeface="Lato"/>
                <a:sym typeface="Lato"/>
              </a:rPr>
              <a:t>Daginvulling</a:t>
            </a:r>
            <a:endParaRPr b="0" i="0" sz="700" u="none" cap="none" strike="noStrike">
              <a:solidFill>
                <a:srgbClr val="000000"/>
              </a:solidFill>
              <a:latin typeface="Arial"/>
              <a:ea typeface="Arial"/>
              <a:cs typeface="Arial"/>
              <a:sym typeface="Arial"/>
            </a:endParaRPr>
          </a:p>
        </p:txBody>
      </p:sp>
      <p:sp>
        <p:nvSpPr>
          <p:cNvPr id="339" name="Google Shape;339;p25"/>
          <p:cNvSpPr txBox="1"/>
          <p:nvPr/>
        </p:nvSpPr>
        <p:spPr>
          <a:xfrm>
            <a:off x="3094637" y="4292018"/>
            <a:ext cx="534900" cy="25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700"/>
              <a:buFont typeface="Arial"/>
              <a:buNone/>
            </a:pPr>
            <a:r>
              <a:rPr b="1" i="0" lang="en" sz="700" u="none" cap="none" strike="noStrike">
                <a:solidFill>
                  <a:srgbClr val="000000"/>
                </a:solidFill>
                <a:latin typeface="Lato"/>
                <a:ea typeface="Lato"/>
                <a:cs typeface="Lato"/>
                <a:sym typeface="Lato"/>
              </a:rPr>
              <a:t>Partners voor</a:t>
            </a:r>
            <a:endParaRPr b="0" i="0" sz="700" u="none" cap="none" strike="noStrike">
              <a:solidFill>
                <a:srgbClr val="000000"/>
              </a:solidFill>
              <a:latin typeface="Arial"/>
              <a:ea typeface="Arial"/>
              <a:cs typeface="Arial"/>
              <a:sym typeface="Arial"/>
            </a:endParaRPr>
          </a:p>
        </p:txBody>
      </p:sp>
      <p:sp>
        <p:nvSpPr>
          <p:cNvPr id="340" name="Google Shape;340;p25"/>
          <p:cNvSpPr txBox="1"/>
          <p:nvPr/>
        </p:nvSpPr>
        <p:spPr>
          <a:xfrm>
            <a:off x="7366092" y="2618825"/>
            <a:ext cx="1131300" cy="10128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Het stimuleren van ontmoetingen  </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Buurthub functie inrichten</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Communicatie en relatiebeheer naar de buurt </a:t>
            </a:r>
            <a:endParaRPr b="0" i="0" sz="700" u="none" cap="none" strike="noStrike">
              <a:solidFill>
                <a:srgbClr val="000000"/>
              </a:solidFill>
              <a:latin typeface="Arial"/>
              <a:ea typeface="Arial"/>
              <a:cs typeface="Arial"/>
              <a:sym typeface="Arial"/>
            </a:endParaRPr>
          </a:p>
        </p:txBody>
      </p:sp>
      <p:grpSp>
        <p:nvGrpSpPr>
          <p:cNvPr id="341" name="Google Shape;341;p25"/>
          <p:cNvGrpSpPr/>
          <p:nvPr/>
        </p:nvGrpSpPr>
        <p:grpSpPr>
          <a:xfrm rot="5400000">
            <a:off x="20610" y="2500163"/>
            <a:ext cx="2653890" cy="1355616"/>
            <a:chOff x="0" y="-57150"/>
            <a:chExt cx="1214873" cy="769930"/>
          </a:xfrm>
        </p:grpSpPr>
        <p:sp>
          <p:nvSpPr>
            <p:cNvPr id="342" name="Google Shape;342;p25"/>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43" name="Google Shape;343;p25"/>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44" name="Google Shape;344;p25"/>
          <p:cNvGrpSpPr/>
          <p:nvPr/>
        </p:nvGrpSpPr>
        <p:grpSpPr>
          <a:xfrm>
            <a:off x="888778" y="1381607"/>
            <a:ext cx="877580" cy="877580"/>
            <a:chOff x="0" y="0"/>
            <a:chExt cx="812800" cy="812800"/>
          </a:xfrm>
        </p:grpSpPr>
        <p:sp>
          <p:nvSpPr>
            <p:cNvPr id="345" name="Google Shape;34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46" name="Google Shape;346;p25"/>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47" name="Google Shape;347;p25"/>
          <p:cNvGrpSpPr/>
          <p:nvPr/>
        </p:nvGrpSpPr>
        <p:grpSpPr>
          <a:xfrm>
            <a:off x="997552" y="1488338"/>
            <a:ext cx="664139" cy="664139"/>
            <a:chOff x="0" y="0"/>
            <a:chExt cx="812800" cy="812800"/>
          </a:xfrm>
        </p:grpSpPr>
        <p:sp>
          <p:nvSpPr>
            <p:cNvPr id="348" name="Google Shape;34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49" name="Google Shape;349;p25"/>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50" name="Google Shape;350;p25"/>
          <p:cNvGrpSpPr/>
          <p:nvPr/>
        </p:nvGrpSpPr>
        <p:grpSpPr>
          <a:xfrm>
            <a:off x="799470" y="4058280"/>
            <a:ext cx="994296" cy="295954"/>
            <a:chOff x="22264" y="0"/>
            <a:chExt cx="2800833" cy="833673"/>
          </a:xfrm>
        </p:grpSpPr>
        <p:sp>
          <p:nvSpPr>
            <p:cNvPr id="351" name="Google Shape;351;p25"/>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52" name="Google Shape;352;p25"/>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353" name="Google Shape;353;p25"/>
          <p:cNvSpPr/>
          <p:nvPr/>
        </p:nvSpPr>
        <p:spPr>
          <a:xfrm>
            <a:off x="1155479" y="1591824"/>
            <a:ext cx="378929" cy="451106"/>
          </a:xfrm>
          <a:custGeom>
            <a:rect b="b" l="l" r="r" t="t"/>
            <a:pathLst>
              <a:path extrusionOk="0" h="902212" w="757858">
                <a:moveTo>
                  <a:pt x="0" y="0"/>
                </a:moveTo>
                <a:lnTo>
                  <a:pt x="757858" y="0"/>
                </a:lnTo>
                <a:lnTo>
                  <a:pt x="757858" y="902212"/>
                </a:lnTo>
                <a:lnTo>
                  <a:pt x="0" y="902212"/>
                </a:lnTo>
                <a:lnTo>
                  <a:pt x="0" y="0"/>
                </a:lnTo>
                <a:close/>
              </a:path>
            </a:pathLst>
          </a:custGeom>
          <a:blipFill rotWithShape="1">
            <a:blip r:embed="rId8">
              <a:alphaModFix/>
            </a:blip>
            <a:stretch>
              <a:fillRect b="0" l="0" r="0" t="0"/>
            </a:stretch>
          </a:blipFill>
          <a:ln>
            <a:noFill/>
          </a:ln>
        </p:spPr>
      </p:sp>
      <p:sp>
        <p:nvSpPr>
          <p:cNvPr id="354" name="Google Shape;354;p25"/>
          <p:cNvSpPr txBox="1"/>
          <p:nvPr/>
        </p:nvSpPr>
        <p:spPr>
          <a:xfrm>
            <a:off x="731616" y="2291417"/>
            <a:ext cx="12264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Slimme </a:t>
            </a:r>
            <a:endParaRPr b="0" i="0" sz="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veiligheid</a:t>
            </a:r>
            <a:endParaRPr b="0" i="0" sz="700" u="none" cap="none" strike="noStrike">
              <a:solidFill>
                <a:srgbClr val="000000"/>
              </a:solidFill>
              <a:latin typeface="Arial"/>
              <a:ea typeface="Arial"/>
              <a:cs typeface="Arial"/>
              <a:sym typeface="Arial"/>
            </a:endParaRPr>
          </a:p>
        </p:txBody>
      </p:sp>
      <p:sp>
        <p:nvSpPr>
          <p:cNvPr id="355" name="Google Shape;355;p25"/>
          <p:cNvSpPr txBox="1"/>
          <p:nvPr/>
        </p:nvSpPr>
        <p:spPr>
          <a:xfrm>
            <a:off x="745904" y="2706120"/>
            <a:ext cx="1131300" cy="10128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Keuzes maken voor beveiliging en sociaal beheer</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Gastheer/vrouwen</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Huisregels &amp; protocollen</a:t>
            </a:r>
            <a:endParaRPr b="0" i="0" sz="700" u="none" cap="none" strike="noStrike">
              <a:solidFill>
                <a:srgbClr val="060F05"/>
              </a:solidFill>
              <a:latin typeface="Lato"/>
              <a:ea typeface="Lato"/>
              <a:cs typeface="Lato"/>
              <a:sym typeface="Lato"/>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Focus op de sociale cohesie op de locatie zelf</a:t>
            </a:r>
            <a:endParaRPr b="0" i="0" sz="700" u="none" cap="none" strike="noStrike">
              <a:solidFill>
                <a:srgbClr val="060F05"/>
              </a:solidFill>
              <a:latin typeface="Lato"/>
              <a:ea typeface="Lato"/>
              <a:cs typeface="Lato"/>
              <a:sym typeface="Lato"/>
            </a:endParaRPr>
          </a:p>
        </p:txBody>
      </p:sp>
      <p:grpSp>
        <p:nvGrpSpPr>
          <p:cNvPr id="356" name="Google Shape;356;p25"/>
          <p:cNvGrpSpPr/>
          <p:nvPr/>
        </p:nvGrpSpPr>
        <p:grpSpPr>
          <a:xfrm rot="5400000">
            <a:off x="5445032" y="2448328"/>
            <a:ext cx="2478219" cy="1355616"/>
            <a:chOff x="0" y="-57150"/>
            <a:chExt cx="1214873" cy="769930"/>
          </a:xfrm>
        </p:grpSpPr>
        <p:sp>
          <p:nvSpPr>
            <p:cNvPr id="357" name="Google Shape;357;p25"/>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FE7C2"/>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58" name="Google Shape;358;p25"/>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59" name="Google Shape;359;p25"/>
          <p:cNvGrpSpPr/>
          <p:nvPr/>
        </p:nvGrpSpPr>
        <p:grpSpPr>
          <a:xfrm>
            <a:off x="6195005" y="1448226"/>
            <a:ext cx="877580" cy="877580"/>
            <a:chOff x="0" y="0"/>
            <a:chExt cx="812800" cy="812800"/>
          </a:xfrm>
        </p:grpSpPr>
        <p:sp>
          <p:nvSpPr>
            <p:cNvPr id="360" name="Google Shape;36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61" name="Google Shape;361;p25"/>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62" name="Google Shape;362;p25"/>
          <p:cNvGrpSpPr/>
          <p:nvPr/>
        </p:nvGrpSpPr>
        <p:grpSpPr>
          <a:xfrm>
            <a:off x="6301735" y="1554956"/>
            <a:ext cx="664139" cy="664139"/>
            <a:chOff x="0" y="0"/>
            <a:chExt cx="812800" cy="812800"/>
          </a:xfrm>
        </p:grpSpPr>
        <p:sp>
          <p:nvSpPr>
            <p:cNvPr id="363" name="Google Shape;36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64" name="Google Shape;364;p25"/>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65" name="Google Shape;365;p25"/>
          <p:cNvGrpSpPr/>
          <p:nvPr/>
        </p:nvGrpSpPr>
        <p:grpSpPr>
          <a:xfrm>
            <a:off x="6137311" y="3961407"/>
            <a:ext cx="994296" cy="295954"/>
            <a:chOff x="22264" y="0"/>
            <a:chExt cx="2800833" cy="833673"/>
          </a:xfrm>
        </p:grpSpPr>
        <p:sp>
          <p:nvSpPr>
            <p:cNvPr id="366" name="Google Shape;366;p25"/>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67" name="Google Shape;367;p25"/>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368" name="Google Shape;368;p25"/>
          <p:cNvSpPr/>
          <p:nvPr/>
        </p:nvSpPr>
        <p:spPr>
          <a:xfrm>
            <a:off x="6460067" y="1653663"/>
            <a:ext cx="347465" cy="457190"/>
          </a:xfrm>
          <a:custGeom>
            <a:rect b="b" l="l" r="r" t="t"/>
            <a:pathLst>
              <a:path extrusionOk="0" h="914381" w="694929">
                <a:moveTo>
                  <a:pt x="0" y="0"/>
                </a:moveTo>
                <a:lnTo>
                  <a:pt x="694930" y="0"/>
                </a:lnTo>
                <a:lnTo>
                  <a:pt x="694930" y="914381"/>
                </a:lnTo>
                <a:lnTo>
                  <a:pt x="0" y="914381"/>
                </a:lnTo>
                <a:lnTo>
                  <a:pt x="0" y="0"/>
                </a:lnTo>
                <a:close/>
              </a:path>
            </a:pathLst>
          </a:custGeom>
          <a:blipFill rotWithShape="1">
            <a:blip r:embed="rId9">
              <a:alphaModFix/>
            </a:blip>
            <a:stretch>
              <a:fillRect b="0" l="0" r="0" t="0"/>
            </a:stretch>
          </a:blipFill>
          <a:ln>
            <a:noFill/>
          </a:ln>
        </p:spPr>
      </p:sp>
      <p:sp>
        <p:nvSpPr>
          <p:cNvPr id="369" name="Google Shape;369;p25"/>
          <p:cNvSpPr txBox="1"/>
          <p:nvPr/>
        </p:nvSpPr>
        <p:spPr>
          <a:xfrm>
            <a:off x="6116347" y="2378934"/>
            <a:ext cx="1035000" cy="1692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Locatie </a:t>
            </a:r>
            <a:endParaRPr b="0" i="0" sz="700" u="none" cap="none" strike="noStrike">
              <a:solidFill>
                <a:srgbClr val="000000"/>
              </a:solidFill>
              <a:latin typeface="Arial"/>
              <a:ea typeface="Arial"/>
              <a:cs typeface="Arial"/>
              <a:sym typeface="Arial"/>
            </a:endParaRPr>
          </a:p>
        </p:txBody>
      </p:sp>
      <p:sp>
        <p:nvSpPr>
          <p:cNvPr id="370" name="Google Shape;370;p25"/>
          <p:cNvSpPr txBox="1"/>
          <p:nvPr/>
        </p:nvSpPr>
        <p:spPr>
          <a:xfrm>
            <a:off x="6139626" y="2597630"/>
            <a:ext cx="1010100" cy="13146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Uitgangspunten locatie inrichting en faciliteiten</a:t>
            </a:r>
            <a:endParaRPr b="0" i="0" sz="700" u="none" cap="none" strike="noStrike">
              <a:solidFill>
                <a:srgbClr val="000000"/>
              </a:solidFill>
              <a:latin typeface="Arial"/>
              <a:ea typeface="Arial"/>
              <a:cs typeface="Arial"/>
              <a:sym typeface="Arial"/>
            </a:endParaRPr>
          </a:p>
          <a:p>
            <a:pPr indent="-107950" lvl="2" marL="3048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Rust &amp; privacy</a:t>
            </a:r>
            <a:endParaRPr b="0" i="0" sz="700" u="none" cap="none" strike="noStrike">
              <a:solidFill>
                <a:srgbClr val="000000"/>
              </a:solidFill>
              <a:latin typeface="Arial"/>
              <a:ea typeface="Arial"/>
              <a:cs typeface="Arial"/>
              <a:sym typeface="Arial"/>
            </a:endParaRPr>
          </a:p>
          <a:p>
            <a:pPr indent="-107950" lvl="2" marL="3048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Ontmoeting  </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Locatie inrichting, verbouwing  of bouwproces </a:t>
            </a:r>
            <a:endParaRPr b="0" i="0" sz="700" u="none" cap="none" strike="noStrike">
              <a:solidFill>
                <a:srgbClr val="060F05"/>
              </a:solidFill>
              <a:latin typeface="Lato"/>
              <a:ea typeface="Lato"/>
              <a:cs typeface="Lato"/>
              <a:sym typeface="Lato"/>
            </a:endParaRPr>
          </a:p>
          <a:p>
            <a:pPr indent="-82550" lvl="1" marL="152400" marR="0" rtl="0" algn="l">
              <a:lnSpc>
                <a:spcPct val="140000"/>
              </a:lnSpc>
              <a:spcBef>
                <a:spcPts val="0"/>
              </a:spcBef>
              <a:spcAft>
                <a:spcPts val="0"/>
              </a:spcAft>
              <a:buClr>
                <a:srgbClr val="060F05"/>
              </a:buClr>
              <a:buSzPts val="700"/>
              <a:buFont typeface="Lato"/>
              <a:buChar char="•"/>
            </a:pPr>
            <a:r>
              <a:rPr b="0" i="0" lang="en" sz="700" u="none" cap="none" strike="noStrike">
                <a:solidFill>
                  <a:srgbClr val="060F05"/>
                </a:solidFill>
                <a:latin typeface="Lato"/>
                <a:ea typeface="Lato"/>
                <a:cs typeface="Lato"/>
                <a:sym typeface="Lato"/>
              </a:rPr>
              <a:t>Locatie gaat open </a:t>
            </a:r>
            <a:endParaRPr b="0" i="0" sz="700" u="none" cap="none" strike="noStrike">
              <a:solidFill>
                <a:srgbClr val="060F05"/>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6648"/>
        </a:solidFill>
      </p:bgPr>
    </p:bg>
    <p:spTree>
      <p:nvGrpSpPr>
        <p:cNvPr id="378" name="Shape 378"/>
        <p:cNvGrpSpPr/>
        <p:nvPr/>
      </p:nvGrpSpPr>
      <p:grpSpPr>
        <a:xfrm>
          <a:off x="0" y="0"/>
          <a:ext cx="0" cy="0"/>
          <a:chOff x="0" y="0"/>
          <a:chExt cx="0" cy="0"/>
        </a:xfrm>
      </p:grpSpPr>
      <p:sp>
        <p:nvSpPr>
          <p:cNvPr id="379" name="Google Shape;379;p26"/>
          <p:cNvSpPr/>
          <p:nvPr/>
        </p:nvSpPr>
        <p:spPr>
          <a:xfrm>
            <a:off x="0" y="1045845"/>
            <a:ext cx="9144000" cy="3051810"/>
          </a:xfrm>
          <a:custGeom>
            <a:rect b="b" l="l" r="r" t="t"/>
            <a:pathLst>
              <a:path extrusionOk="0" h="6103620" w="18288000">
                <a:moveTo>
                  <a:pt x="0" y="0"/>
                </a:moveTo>
                <a:lnTo>
                  <a:pt x="18288000" y="0"/>
                </a:lnTo>
                <a:lnTo>
                  <a:pt x="18288000" y="6103620"/>
                </a:lnTo>
                <a:lnTo>
                  <a:pt x="0" y="6103620"/>
                </a:lnTo>
                <a:lnTo>
                  <a:pt x="0" y="0"/>
                </a:lnTo>
                <a:close/>
              </a:path>
            </a:pathLst>
          </a:custGeom>
          <a:blipFill rotWithShape="1">
            <a:blip r:embed="rId3">
              <a:alphaModFix/>
            </a:blip>
            <a:stretch>
              <a:fillRect b="0" l="0" r="0" t="0"/>
            </a:stretch>
          </a:blipFill>
          <a:ln>
            <a:noFill/>
          </a:ln>
        </p:spPr>
      </p:sp>
      <p:sp>
        <p:nvSpPr>
          <p:cNvPr id="380" name="Google Shape;380;p26"/>
          <p:cNvSpPr txBox="1"/>
          <p:nvPr/>
        </p:nvSpPr>
        <p:spPr>
          <a:xfrm>
            <a:off x="494557" y="1107251"/>
            <a:ext cx="1315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2000"/>
              <a:buFont typeface="Arial"/>
              <a:buNone/>
            </a:pPr>
            <a:r>
              <a:rPr b="0" i="0" lang="en" sz="2000" u="none" cap="none" strike="noStrike">
                <a:solidFill>
                  <a:srgbClr val="000000"/>
                </a:solidFill>
                <a:latin typeface="Bebas Neue"/>
                <a:ea typeface="Bebas Neue"/>
                <a:cs typeface="Bebas Neue"/>
                <a:sym typeface="Bebas Neue"/>
              </a:rPr>
              <a:t>FASE 0 </a:t>
            </a:r>
            <a:endParaRPr b="0" i="0" sz="700" u="none" cap="none" strike="noStrike">
              <a:solidFill>
                <a:srgbClr val="000000"/>
              </a:solidFill>
              <a:latin typeface="Arial"/>
              <a:ea typeface="Arial"/>
              <a:cs typeface="Arial"/>
              <a:sym typeface="Arial"/>
            </a:endParaRPr>
          </a:p>
        </p:txBody>
      </p:sp>
      <p:sp>
        <p:nvSpPr>
          <p:cNvPr id="381" name="Google Shape;381;p26"/>
          <p:cNvSpPr txBox="1"/>
          <p:nvPr/>
        </p:nvSpPr>
        <p:spPr>
          <a:xfrm>
            <a:off x="2731371" y="3074362"/>
            <a:ext cx="1315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2000"/>
              <a:buFont typeface="Arial"/>
              <a:buNone/>
            </a:pPr>
            <a:r>
              <a:rPr b="0" i="0" lang="en" sz="2000" u="none" cap="none" strike="noStrike">
                <a:solidFill>
                  <a:srgbClr val="000000"/>
                </a:solidFill>
                <a:latin typeface="Bebas Neue"/>
                <a:ea typeface="Bebas Neue"/>
                <a:cs typeface="Bebas Neue"/>
                <a:sym typeface="Bebas Neue"/>
              </a:rPr>
              <a:t>Fase 1</a:t>
            </a:r>
            <a:endParaRPr b="0" i="0" sz="700" u="none" cap="none" strike="noStrike">
              <a:solidFill>
                <a:srgbClr val="000000"/>
              </a:solidFill>
              <a:latin typeface="Arial"/>
              <a:ea typeface="Arial"/>
              <a:cs typeface="Arial"/>
              <a:sym typeface="Arial"/>
            </a:endParaRPr>
          </a:p>
        </p:txBody>
      </p:sp>
      <p:sp>
        <p:nvSpPr>
          <p:cNvPr id="382" name="Google Shape;382;p26"/>
          <p:cNvSpPr txBox="1"/>
          <p:nvPr/>
        </p:nvSpPr>
        <p:spPr>
          <a:xfrm>
            <a:off x="385430" y="1408875"/>
            <a:ext cx="1424400" cy="5850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chemeClr val="dk1"/>
              </a:buClr>
              <a:buSzPts val="1000"/>
              <a:buFont typeface="Arial"/>
              <a:buNone/>
            </a:pPr>
            <a:r>
              <a:rPr b="0" i="0" lang="en" sz="1000" u="none" cap="none" strike="noStrike">
                <a:solidFill>
                  <a:schemeClr val="dk1"/>
                </a:solidFill>
                <a:latin typeface="Roboto Serif"/>
                <a:ea typeface="Roboto Serif"/>
                <a:cs typeface="Roboto Serif"/>
                <a:sym typeface="Roboto Serif"/>
              </a:rPr>
              <a:t>Startnota, contractering &amp; businesscase</a:t>
            </a:r>
            <a:endParaRPr b="0" i="0" sz="700" u="none" cap="none" strike="noStrike">
              <a:solidFill>
                <a:srgbClr val="000000"/>
              </a:solidFill>
              <a:latin typeface="Roboto Serif"/>
              <a:ea typeface="Roboto Serif"/>
              <a:cs typeface="Roboto Serif"/>
              <a:sym typeface="Roboto Serif"/>
            </a:endParaRPr>
          </a:p>
        </p:txBody>
      </p:sp>
      <p:sp>
        <p:nvSpPr>
          <p:cNvPr id="383" name="Google Shape;383;p26"/>
          <p:cNvSpPr txBox="1"/>
          <p:nvPr/>
        </p:nvSpPr>
        <p:spPr>
          <a:xfrm>
            <a:off x="2784231" y="3398295"/>
            <a:ext cx="1262400" cy="5850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rgbClr val="000000"/>
              </a:buClr>
              <a:buSzPts val="1000"/>
              <a:buFont typeface="Arial"/>
              <a:buNone/>
            </a:pPr>
            <a:r>
              <a:rPr b="0" i="0" lang="en" sz="1000" u="none" cap="none" strike="noStrike">
                <a:solidFill>
                  <a:srgbClr val="000000"/>
                </a:solidFill>
                <a:latin typeface="Roboto Serif"/>
                <a:ea typeface="Roboto Serif"/>
                <a:cs typeface="Roboto Serif"/>
                <a:sym typeface="Roboto Serif"/>
              </a:rPr>
              <a:t>Opstarten: personeel, locatie &amp; partners</a:t>
            </a:r>
            <a:endParaRPr b="0" i="0" sz="700" u="none" cap="none" strike="noStrike">
              <a:solidFill>
                <a:srgbClr val="000000"/>
              </a:solidFill>
              <a:latin typeface="Roboto Serif"/>
              <a:ea typeface="Roboto Serif"/>
              <a:cs typeface="Roboto Serif"/>
              <a:sym typeface="Roboto Serif"/>
            </a:endParaRPr>
          </a:p>
        </p:txBody>
      </p:sp>
      <p:sp>
        <p:nvSpPr>
          <p:cNvPr id="384" name="Google Shape;384;p26"/>
          <p:cNvSpPr txBox="1"/>
          <p:nvPr/>
        </p:nvSpPr>
        <p:spPr>
          <a:xfrm>
            <a:off x="5070560" y="1168681"/>
            <a:ext cx="1315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2000"/>
              <a:buFont typeface="Arial"/>
              <a:buNone/>
            </a:pPr>
            <a:r>
              <a:rPr b="0" i="0" lang="en" sz="2000" u="none" cap="none" strike="noStrike">
                <a:solidFill>
                  <a:srgbClr val="000000"/>
                </a:solidFill>
                <a:latin typeface="Bebas Neue"/>
                <a:ea typeface="Bebas Neue"/>
                <a:cs typeface="Bebas Neue"/>
                <a:sym typeface="Bebas Neue"/>
              </a:rPr>
              <a:t>Fase 2</a:t>
            </a:r>
            <a:endParaRPr b="0" i="0" sz="700" u="none" cap="none" strike="noStrike">
              <a:solidFill>
                <a:srgbClr val="000000"/>
              </a:solidFill>
              <a:latin typeface="Arial"/>
              <a:ea typeface="Arial"/>
              <a:cs typeface="Arial"/>
              <a:sym typeface="Arial"/>
            </a:endParaRPr>
          </a:p>
        </p:txBody>
      </p:sp>
      <p:sp>
        <p:nvSpPr>
          <p:cNvPr id="385" name="Google Shape;385;p26"/>
          <p:cNvSpPr txBox="1"/>
          <p:nvPr/>
        </p:nvSpPr>
        <p:spPr>
          <a:xfrm>
            <a:off x="5175149" y="1496982"/>
            <a:ext cx="1115400" cy="5850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chemeClr val="dk1"/>
              </a:buClr>
              <a:buSzPts val="1000"/>
              <a:buFont typeface="Arial"/>
              <a:buNone/>
            </a:pPr>
            <a:r>
              <a:rPr b="0" i="0" lang="en" sz="1000" u="none" cap="none" strike="noStrike">
                <a:solidFill>
                  <a:schemeClr val="dk1"/>
                </a:solidFill>
                <a:latin typeface="Roboto Serif"/>
                <a:ea typeface="Roboto Serif"/>
                <a:cs typeface="Roboto Serif"/>
                <a:sym typeface="Roboto Serif"/>
              </a:rPr>
              <a:t>Uitvoering: van instroom tot uitstroom</a:t>
            </a:r>
            <a:endParaRPr b="0" i="0" sz="700" u="none" cap="none" strike="noStrike">
              <a:solidFill>
                <a:srgbClr val="000000"/>
              </a:solidFill>
              <a:latin typeface="Roboto Serif"/>
              <a:ea typeface="Roboto Serif"/>
              <a:cs typeface="Roboto Serif"/>
              <a:sym typeface="Roboto Serif"/>
            </a:endParaRPr>
          </a:p>
        </p:txBody>
      </p:sp>
      <p:sp>
        <p:nvSpPr>
          <p:cNvPr id="386" name="Google Shape;386;p26"/>
          <p:cNvSpPr txBox="1"/>
          <p:nvPr/>
        </p:nvSpPr>
        <p:spPr>
          <a:xfrm>
            <a:off x="7381429" y="3090872"/>
            <a:ext cx="1315200" cy="292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900"/>
              <a:buFont typeface="Arial"/>
              <a:buNone/>
            </a:pPr>
            <a:r>
              <a:rPr b="0" i="0" lang="en" sz="1900" u="none" cap="none" strike="noStrike">
                <a:solidFill>
                  <a:srgbClr val="000000"/>
                </a:solidFill>
                <a:latin typeface="Bebas Neue"/>
                <a:ea typeface="Bebas Neue"/>
                <a:cs typeface="Bebas Neue"/>
                <a:sym typeface="Bebas Neue"/>
              </a:rPr>
              <a:t>Fase 3</a:t>
            </a:r>
            <a:endParaRPr b="0" i="0" sz="700" u="none" cap="none" strike="noStrike">
              <a:solidFill>
                <a:srgbClr val="000000"/>
              </a:solidFill>
              <a:latin typeface="Arial"/>
              <a:ea typeface="Arial"/>
              <a:cs typeface="Arial"/>
              <a:sym typeface="Arial"/>
            </a:endParaRPr>
          </a:p>
        </p:txBody>
      </p:sp>
      <p:sp>
        <p:nvSpPr>
          <p:cNvPr id="387" name="Google Shape;387;p26"/>
          <p:cNvSpPr txBox="1"/>
          <p:nvPr/>
        </p:nvSpPr>
        <p:spPr>
          <a:xfrm>
            <a:off x="7620820" y="3398295"/>
            <a:ext cx="836700" cy="5850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chemeClr val="dk1"/>
              </a:buClr>
              <a:buSzPts val="1000"/>
              <a:buFont typeface="Arial"/>
              <a:buNone/>
            </a:pPr>
            <a:r>
              <a:rPr b="0" i="0" lang="en" sz="1000" u="none" cap="none" strike="noStrike">
                <a:solidFill>
                  <a:schemeClr val="dk1"/>
                </a:solidFill>
                <a:latin typeface="Roboto Serif"/>
                <a:ea typeface="Roboto Serif"/>
                <a:cs typeface="Roboto Serif"/>
                <a:sym typeface="Roboto Serif"/>
              </a:rPr>
              <a:t>Monitoring &amp; bijsturing</a:t>
            </a:r>
            <a:endParaRPr b="0" i="0" sz="700" u="none" cap="none" strike="noStrike">
              <a:solidFill>
                <a:srgbClr val="000000"/>
              </a:solidFill>
              <a:latin typeface="Roboto Serif"/>
              <a:ea typeface="Roboto Serif"/>
              <a:cs typeface="Roboto Serif"/>
              <a:sym typeface="Roboto Serif"/>
            </a:endParaRPr>
          </a:p>
          <a:p>
            <a:pPr indent="0" lvl="0" marL="0" marR="0" rtl="0" algn="l">
              <a:lnSpc>
                <a:spcPct val="140020"/>
              </a:lnSpc>
              <a:spcBef>
                <a:spcPts val="0"/>
              </a:spcBef>
              <a:spcAft>
                <a:spcPts val="0"/>
              </a:spcAft>
              <a:buClr>
                <a:srgbClr val="000000"/>
              </a:buClr>
              <a:buSzPts val="1000"/>
              <a:buFont typeface="Arial"/>
              <a:buNone/>
            </a:pPr>
            <a:r>
              <a:t/>
            </a:r>
            <a:endParaRPr b="0" i="0" sz="1000" u="none" cap="none" strike="noStrike">
              <a:solidFill>
                <a:srgbClr val="000000"/>
              </a:solidFill>
              <a:latin typeface="Roboto Serif"/>
              <a:ea typeface="Roboto Serif"/>
              <a:cs typeface="Roboto Serif"/>
              <a:sym typeface="Roboto Serif"/>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7D9"/>
        </a:solidFill>
      </p:bgPr>
    </p:bg>
    <p:spTree>
      <p:nvGrpSpPr>
        <p:cNvPr id="391" name="Shape 391"/>
        <p:cNvGrpSpPr/>
        <p:nvPr/>
      </p:nvGrpSpPr>
      <p:grpSpPr>
        <a:xfrm>
          <a:off x="0" y="0"/>
          <a:ext cx="0" cy="0"/>
          <a:chOff x="0" y="0"/>
          <a:chExt cx="0" cy="0"/>
        </a:xfrm>
      </p:grpSpPr>
      <p:grpSp>
        <p:nvGrpSpPr>
          <p:cNvPr id="392" name="Google Shape;392;p27"/>
          <p:cNvGrpSpPr/>
          <p:nvPr/>
        </p:nvGrpSpPr>
        <p:grpSpPr>
          <a:xfrm rot="5400000">
            <a:off x="1268044" y="2805938"/>
            <a:ext cx="2544794" cy="1355616"/>
            <a:chOff x="0" y="-57150"/>
            <a:chExt cx="1214873" cy="769930"/>
          </a:xfrm>
        </p:grpSpPr>
        <p:sp>
          <p:nvSpPr>
            <p:cNvPr id="393" name="Google Shape;393;p27"/>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94" name="Google Shape;394;p27"/>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95" name="Google Shape;395;p27"/>
          <p:cNvGrpSpPr/>
          <p:nvPr/>
        </p:nvGrpSpPr>
        <p:grpSpPr>
          <a:xfrm>
            <a:off x="2052334" y="1772563"/>
            <a:ext cx="877580" cy="877580"/>
            <a:chOff x="0" y="0"/>
            <a:chExt cx="812800" cy="812800"/>
          </a:xfrm>
        </p:grpSpPr>
        <p:sp>
          <p:nvSpPr>
            <p:cNvPr id="396" name="Google Shape;39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97" name="Google Shape;397;p27"/>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398" name="Google Shape;398;p27"/>
          <p:cNvGrpSpPr/>
          <p:nvPr/>
        </p:nvGrpSpPr>
        <p:grpSpPr>
          <a:xfrm>
            <a:off x="2158043" y="1879293"/>
            <a:ext cx="664139" cy="664139"/>
            <a:chOff x="0" y="0"/>
            <a:chExt cx="812800" cy="812800"/>
          </a:xfrm>
        </p:grpSpPr>
        <p:sp>
          <p:nvSpPr>
            <p:cNvPr id="399" name="Google Shape;39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00" name="Google Shape;400;p27"/>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01" name="Google Shape;401;p27"/>
          <p:cNvGrpSpPr/>
          <p:nvPr/>
        </p:nvGrpSpPr>
        <p:grpSpPr>
          <a:xfrm rot="5400000">
            <a:off x="2698352" y="2736269"/>
            <a:ext cx="2405431" cy="1355616"/>
            <a:chOff x="0" y="-57150"/>
            <a:chExt cx="1662472" cy="769930"/>
          </a:xfrm>
        </p:grpSpPr>
        <p:sp>
          <p:nvSpPr>
            <p:cNvPr id="402" name="Google Shape;402;p27"/>
            <p:cNvSpPr/>
            <p:nvPr/>
          </p:nvSpPr>
          <p:spPr>
            <a:xfrm>
              <a:off x="0" y="0"/>
              <a:ext cx="1662472" cy="712780"/>
            </a:xfrm>
            <a:custGeom>
              <a:rect b="b" l="l" r="r" t="t"/>
              <a:pathLst>
                <a:path extrusionOk="0" h="712780" w="1662472">
                  <a:moveTo>
                    <a:pt x="1451510" y="0"/>
                  </a:moveTo>
                  <a:lnTo>
                    <a:pt x="10561" y="0"/>
                  </a:lnTo>
                  <a:cubicBezTo>
                    <a:pt x="7760" y="0"/>
                    <a:pt x="5074" y="1113"/>
                    <a:pt x="3093" y="3093"/>
                  </a:cubicBezTo>
                  <a:cubicBezTo>
                    <a:pt x="1113" y="5074"/>
                    <a:pt x="0" y="7760"/>
                    <a:pt x="0" y="10561"/>
                  </a:cubicBezTo>
                  <a:lnTo>
                    <a:pt x="0" y="702218"/>
                  </a:lnTo>
                  <a:cubicBezTo>
                    <a:pt x="0" y="708051"/>
                    <a:pt x="4729" y="712780"/>
                    <a:pt x="10561" y="712780"/>
                  </a:cubicBezTo>
                  <a:lnTo>
                    <a:pt x="1451510" y="712780"/>
                  </a:lnTo>
                  <a:cubicBezTo>
                    <a:pt x="1458040" y="712780"/>
                    <a:pt x="1464069" y="709278"/>
                    <a:pt x="1467303" y="703605"/>
                  </a:cubicBezTo>
                  <a:lnTo>
                    <a:pt x="1660040" y="365565"/>
                  </a:lnTo>
                  <a:cubicBezTo>
                    <a:pt x="1663283" y="359878"/>
                    <a:pt x="1663283" y="352902"/>
                    <a:pt x="1660040" y="347215"/>
                  </a:cubicBezTo>
                  <a:lnTo>
                    <a:pt x="1467303" y="9175"/>
                  </a:lnTo>
                  <a:cubicBezTo>
                    <a:pt x="1464069" y="3502"/>
                    <a:pt x="1458040" y="0"/>
                    <a:pt x="1451510"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03" name="Google Shape;403;p27"/>
            <p:cNvSpPr txBox="1"/>
            <p:nvPr/>
          </p:nvSpPr>
          <p:spPr>
            <a:xfrm>
              <a:off x="0" y="-57150"/>
              <a:ext cx="15510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04" name="Google Shape;404;p27"/>
          <p:cNvGrpSpPr/>
          <p:nvPr/>
        </p:nvGrpSpPr>
        <p:grpSpPr>
          <a:xfrm>
            <a:off x="3411938" y="1772563"/>
            <a:ext cx="877580" cy="877580"/>
            <a:chOff x="0" y="0"/>
            <a:chExt cx="812800" cy="812800"/>
          </a:xfrm>
        </p:grpSpPr>
        <p:sp>
          <p:nvSpPr>
            <p:cNvPr id="405" name="Google Shape;40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06" name="Google Shape;406;p27"/>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07" name="Google Shape;407;p27"/>
          <p:cNvGrpSpPr/>
          <p:nvPr/>
        </p:nvGrpSpPr>
        <p:grpSpPr>
          <a:xfrm>
            <a:off x="3518668" y="1879293"/>
            <a:ext cx="664139" cy="664139"/>
            <a:chOff x="0" y="0"/>
            <a:chExt cx="812800" cy="812800"/>
          </a:xfrm>
        </p:grpSpPr>
        <p:sp>
          <p:nvSpPr>
            <p:cNvPr id="408" name="Google Shape;40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09" name="Google Shape;409;p27"/>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10" name="Google Shape;410;p27"/>
          <p:cNvGrpSpPr/>
          <p:nvPr/>
        </p:nvGrpSpPr>
        <p:grpSpPr>
          <a:xfrm>
            <a:off x="1993977" y="4322524"/>
            <a:ext cx="994296" cy="295954"/>
            <a:chOff x="22264" y="0"/>
            <a:chExt cx="2800833" cy="833673"/>
          </a:xfrm>
        </p:grpSpPr>
        <p:sp>
          <p:nvSpPr>
            <p:cNvPr id="411" name="Google Shape;411;p27"/>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12" name="Google Shape;412;p27"/>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13" name="Google Shape;413;p27"/>
          <p:cNvGrpSpPr/>
          <p:nvPr/>
        </p:nvGrpSpPr>
        <p:grpSpPr>
          <a:xfrm>
            <a:off x="3324303" y="4194013"/>
            <a:ext cx="994296" cy="295954"/>
            <a:chOff x="22264" y="0"/>
            <a:chExt cx="2800833" cy="833673"/>
          </a:xfrm>
        </p:grpSpPr>
        <p:sp>
          <p:nvSpPr>
            <p:cNvPr id="414" name="Google Shape;414;p27"/>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15" name="Google Shape;415;p27"/>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16" name="Google Shape;416;p27"/>
          <p:cNvGrpSpPr/>
          <p:nvPr/>
        </p:nvGrpSpPr>
        <p:grpSpPr>
          <a:xfrm rot="5400000">
            <a:off x="6957525" y="2706421"/>
            <a:ext cx="2345741" cy="1355616"/>
            <a:chOff x="0" y="-57150"/>
            <a:chExt cx="1332202" cy="769930"/>
          </a:xfrm>
        </p:grpSpPr>
        <p:sp>
          <p:nvSpPr>
            <p:cNvPr id="417" name="Google Shape;417;p27"/>
            <p:cNvSpPr/>
            <p:nvPr/>
          </p:nvSpPr>
          <p:spPr>
            <a:xfrm>
              <a:off x="0" y="0"/>
              <a:ext cx="1332202" cy="712780"/>
            </a:xfrm>
            <a:custGeom>
              <a:rect b="b" l="l" r="r" t="t"/>
              <a:pathLst>
                <a:path extrusionOk="0" h="712780" w="1332202">
                  <a:moveTo>
                    <a:pt x="1119324" y="0"/>
                  </a:moveTo>
                  <a:lnTo>
                    <a:pt x="13167" y="0"/>
                  </a:lnTo>
                  <a:cubicBezTo>
                    <a:pt x="5895" y="0"/>
                    <a:pt x="0" y="5895"/>
                    <a:pt x="0" y="13167"/>
                  </a:cubicBezTo>
                  <a:lnTo>
                    <a:pt x="0" y="699612"/>
                  </a:lnTo>
                  <a:cubicBezTo>
                    <a:pt x="0" y="706885"/>
                    <a:pt x="5895" y="712780"/>
                    <a:pt x="13167" y="712780"/>
                  </a:cubicBezTo>
                  <a:lnTo>
                    <a:pt x="1119324" y="712780"/>
                  </a:lnTo>
                  <a:cubicBezTo>
                    <a:pt x="1127466" y="712780"/>
                    <a:pt x="1134981" y="708413"/>
                    <a:pt x="1139014" y="701341"/>
                  </a:cubicBezTo>
                  <a:lnTo>
                    <a:pt x="1329170" y="367829"/>
                  </a:lnTo>
                  <a:cubicBezTo>
                    <a:pt x="1333212" y="360739"/>
                    <a:pt x="1333212" y="352041"/>
                    <a:pt x="1329170" y="344951"/>
                  </a:cubicBezTo>
                  <a:lnTo>
                    <a:pt x="1139014" y="11439"/>
                  </a:lnTo>
                  <a:cubicBezTo>
                    <a:pt x="1134981" y="4366"/>
                    <a:pt x="1127466" y="0"/>
                    <a:pt x="1119324" y="0"/>
                  </a:cubicBezTo>
                  <a:close/>
                </a:path>
              </a:pathLst>
            </a:custGeom>
            <a:solidFill>
              <a:srgbClr val="FFE7C2"/>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18" name="Google Shape;418;p27"/>
            <p:cNvSpPr txBox="1"/>
            <p:nvPr/>
          </p:nvSpPr>
          <p:spPr>
            <a:xfrm>
              <a:off x="0" y="-57150"/>
              <a:ext cx="1221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19" name="Google Shape;419;p27"/>
          <p:cNvGrpSpPr/>
          <p:nvPr/>
        </p:nvGrpSpPr>
        <p:grpSpPr>
          <a:xfrm>
            <a:off x="7638203" y="1772563"/>
            <a:ext cx="877580" cy="877580"/>
            <a:chOff x="0" y="0"/>
            <a:chExt cx="812800" cy="812800"/>
          </a:xfrm>
        </p:grpSpPr>
        <p:sp>
          <p:nvSpPr>
            <p:cNvPr id="420" name="Google Shape;42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21" name="Google Shape;421;p27"/>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22" name="Google Shape;422;p27"/>
          <p:cNvGrpSpPr/>
          <p:nvPr/>
        </p:nvGrpSpPr>
        <p:grpSpPr>
          <a:xfrm>
            <a:off x="7747998" y="1879293"/>
            <a:ext cx="664139" cy="664139"/>
            <a:chOff x="0" y="0"/>
            <a:chExt cx="812800" cy="812800"/>
          </a:xfrm>
        </p:grpSpPr>
        <p:sp>
          <p:nvSpPr>
            <p:cNvPr id="423" name="Google Shape;42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24" name="Google Shape;424;p27"/>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25" name="Google Shape;425;p27"/>
          <p:cNvGrpSpPr/>
          <p:nvPr/>
        </p:nvGrpSpPr>
        <p:grpSpPr>
          <a:xfrm>
            <a:off x="7589968" y="4147081"/>
            <a:ext cx="994296" cy="295954"/>
            <a:chOff x="22264" y="0"/>
            <a:chExt cx="2800833" cy="833673"/>
          </a:xfrm>
        </p:grpSpPr>
        <p:sp>
          <p:nvSpPr>
            <p:cNvPr id="426" name="Google Shape;426;p27"/>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27" name="Google Shape;427;p27"/>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428" name="Google Shape;428;p27"/>
          <p:cNvSpPr/>
          <p:nvPr/>
        </p:nvSpPr>
        <p:spPr>
          <a:xfrm>
            <a:off x="7885933" y="1993635"/>
            <a:ext cx="378929" cy="451106"/>
          </a:xfrm>
          <a:custGeom>
            <a:rect b="b" l="l" r="r" t="t"/>
            <a:pathLst>
              <a:path extrusionOk="0" h="902212" w="757858">
                <a:moveTo>
                  <a:pt x="0" y="0"/>
                </a:moveTo>
                <a:lnTo>
                  <a:pt x="757858" y="0"/>
                </a:lnTo>
                <a:lnTo>
                  <a:pt x="757858" y="902212"/>
                </a:lnTo>
                <a:lnTo>
                  <a:pt x="0" y="902212"/>
                </a:lnTo>
                <a:lnTo>
                  <a:pt x="0" y="0"/>
                </a:lnTo>
                <a:close/>
              </a:path>
            </a:pathLst>
          </a:custGeom>
          <a:blipFill rotWithShape="1">
            <a:blip r:embed="rId3">
              <a:alphaModFix/>
            </a:blip>
            <a:stretch>
              <a:fillRect b="0" l="0" r="0" t="0"/>
            </a:stretch>
          </a:blipFill>
          <a:ln>
            <a:noFill/>
          </a:ln>
        </p:spPr>
      </p:sp>
      <p:sp>
        <p:nvSpPr>
          <p:cNvPr id="429" name="Google Shape;429;p27"/>
          <p:cNvSpPr/>
          <p:nvPr/>
        </p:nvSpPr>
        <p:spPr>
          <a:xfrm>
            <a:off x="2251029" y="1959892"/>
            <a:ext cx="490358" cy="502932"/>
          </a:xfrm>
          <a:custGeom>
            <a:rect b="b" l="l" r="r" t="t"/>
            <a:pathLst>
              <a:path extrusionOk="0" h="1005864" w="980717">
                <a:moveTo>
                  <a:pt x="0" y="0"/>
                </a:moveTo>
                <a:lnTo>
                  <a:pt x="980717" y="0"/>
                </a:lnTo>
                <a:lnTo>
                  <a:pt x="980717" y="1005864"/>
                </a:lnTo>
                <a:lnTo>
                  <a:pt x="0" y="1005864"/>
                </a:lnTo>
                <a:lnTo>
                  <a:pt x="0" y="0"/>
                </a:lnTo>
                <a:close/>
              </a:path>
            </a:pathLst>
          </a:custGeom>
          <a:blipFill rotWithShape="1">
            <a:blip r:embed="rId4">
              <a:alphaModFix/>
            </a:blip>
            <a:stretch>
              <a:fillRect b="0" l="0" r="0" t="0"/>
            </a:stretch>
          </a:blipFill>
          <a:ln>
            <a:noFill/>
          </a:ln>
        </p:spPr>
      </p:sp>
      <p:sp>
        <p:nvSpPr>
          <p:cNvPr id="430" name="Google Shape;430;p27"/>
          <p:cNvSpPr/>
          <p:nvPr/>
        </p:nvSpPr>
        <p:spPr>
          <a:xfrm>
            <a:off x="3620318" y="1976535"/>
            <a:ext cx="460829" cy="460830"/>
          </a:xfrm>
          <a:custGeom>
            <a:rect b="b" l="l" r="r" t="t"/>
            <a:pathLst>
              <a:path extrusionOk="0" h="921659" w="921659">
                <a:moveTo>
                  <a:pt x="0" y="0"/>
                </a:moveTo>
                <a:lnTo>
                  <a:pt x="921659" y="0"/>
                </a:lnTo>
                <a:lnTo>
                  <a:pt x="921659" y="921658"/>
                </a:lnTo>
                <a:lnTo>
                  <a:pt x="0" y="921658"/>
                </a:lnTo>
                <a:lnTo>
                  <a:pt x="0" y="0"/>
                </a:lnTo>
                <a:close/>
              </a:path>
            </a:pathLst>
          </a:custGeom>
          <a:blipFill rotWithShape="1">
            <a:blip r:embed="rId5">
              <a:alphaModFix/>
            </a:blip>
            <a:stretch>
              <a:fillRect b="0" l="0" r="0" t="0"/>
            </a:stretch>
          </a:blipFill>
          <a:ln>
            <a:noFill/>
          </a:ln>
        </p:spPr>
      </p:sp>
      <p:grpSp>
        <p:nvGrpSpPr>
          <p:cNvPr id="431" name="Google Shape;431;p27"/>
          <p:cNvGrpSpPr/>
          <p:nvPr/>
        </p:nvGrpSpPr>
        <p:grpSpPr>
          <a:xfrm rot="5400000">
            <a:off x="4097231" y="2747092"/>
            <a:ext cx="2427073" cy="1355616"/>
            <a:chOff x="0" y="-57150"/>
            <a:chExt cx="1214873" cy="769930"/>
          </a:xfrm>
        </p:grpSpPr>
        <p:sp>
          <p:nvSpPr>
            <p:cNvPr id="432" name="Google Shape;432;p27"/>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33" name="Google Shape;433;p27"/>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34" name="Google Shape;434;p27"/>
          <p:cNvGrpSpPr/>
          <p:nvPr/>
        </p:nvGrpSpPr>
        <p:grpSpPr>
          <a:xfrm>
            <a:off x="4820616" y="1772563"/>
            <a:ext cx="877580" cy="877580"/>
            <a:chOff x="0" y="0"/>
            <a:chExt cx="812800" cy="812800"/>
          </a:xfrm>
        </p:grpSpPr>
        <p:sp>
          <p:nvSpPr>
            <p:cNvPr id="435" name="Google Shape;43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36" name="Google Shape;436;p27"/>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37" name="Google Shape;437;p27"/>
          <p:cNvGrpSpPr/>
          <p:nvPr/>
        </p:nvGrpSpPr>
        <p:grpSpPr>
          <a:xfrm>
            <a:off x="4928368" y="1879293"/>
            <a:ext cx="664139" cy="664139"/>
            <a:chOff x="0" y="0"/>
            <a:chExt cx="812800" cy="812800"/>
          </a:xfrm>
        </p:grpSpPr>
        <p:sp>
          <p:nvSpPr>
            <p:cNvPr id="438" name="Google Shape;43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39" name="Google Shape;439;p27"/>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40" name="Google Shape;440;p27"/>
          <p:cNvGrpSpPr/>
          <p:nvPr/>
        </p:nvGrpSpPr>
        <p:grpSpPr>
          <a:xfrm>
            <a:off x="4720435" y="4210378"/>
            <a:ext cx="994296" cy="295954"/>
            <a:chOff x="22264" y="0"/>
            <a:chExt cx="2800833" cy="833673"/>
          </a:xfrm>
        </p:grpSpPr>
        <p:sp>
          <p:nvSpPr>
            <p:cNvPr id="441" name="Google Shape;441;p27"/>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42" name="Google Shape;442;p27"/>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443" name="Google Shape;443;p27"/>
          <p:cNvSpPr/>
          <p:nvPr/>
        </p:nvSpPr>
        <p:spPr>
          <a:xfrm>
            <a:off x="4975816" y="1945837"/>
            <a:ext cx="569793" cy="569792"/>
          </a:xfrm>
          <a:custGeom>
            <a:rect b="b" l="l" r="r" t="t"/>
            <a:pathLst>
              <a:path extrusionOk="0" h="1139585" w="1139585">
                <a:moveTo>
                  <a:pt x="0" y="0"/>
                </a:moveTo>
                <a:lnTo>
                  <a:pt x="1139585" y="0"/>
                </a:lnTo>
                <a:lnTo>
                  <a:pt x="1139585" y="1139585"/>
                </a:lnTo>
                <a:lnTo>
                  <a:pt x="0" y="1139585"/>
                </a:lnTo>
                <a:lnTo>
                  <a:pt x="0" y="0"/>
                </a:lnTo>
                <a:close/>
              </a:path>
            </a:pathLst>
          </a:custGeom>
          <a:blipFill rotWithShape="1">
            <a:blip r:embed="rId6">
              <a:alphaModFix/>
            </a:blip>
            <a:stretch>
              <a:fillRect b="0" l="0" r="0" t="0"/>
            </a:stretch>
          </a:blipFill>
          <a:ln>
            <a:noFill/>
          </a:ln>
        </p:spPr>
      </p:sp>
      <p:sp>
        <p:nvSpPr>
          <p:cNvPr id="444" name="Google Shape;444;p27"/>
          <p:cNvSpPr txBox="1"/>
          <p:nvPr/>
        </p:nvSpPr>
        <p:spPr>
          <a:xfrm>
            <a:off x="514350" y="373232"/>
            <a:ext cx="973500" cy="569400"/>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Clr>
                <a:srgbClr val="000000"/>
              </a:buClr>
              <a:buSzPts val="3700"/>
              <a:buFont typeface="Arial"/>
              <a:buNone/>
            </a:pPr>
            <a:r>
              <a:rPr b="0" i="0" lang="en" sz="3700" u="none" cap="none" strike="noStrike">
                <a:solidFill>
                  <a:srgbClr val="000000"/>
                </a:solidFill>
                <a:latin typeface="Bebas Neue"/>
                <a:ea typeface="Bebas Neue"/>
                <a:cs typeface="Bebas Neue"/>
                <a:sym typeface="Bebas Neue"/>
              </a:rPr>
              <a:t>FASE 2</a:t>
            </a:r>
            <a:endParaRPr b="0" i="0" sz="700" u="none" cap="none" strike="noStrike">
              <a:solidFill>
                <a:srgbClr val="000000"/>
              </a:solidFill>
              <a:latin typeface="Arial"/>
              <a:ea typeface="Arial"/>
              <a:cs typeface="Arial"/>
              <a:sym typeface="Arial"/>
            </a:endParaRPr>
          </a:p>
        </p:txBody>
      </p:sp>
      <p:sp>
        <p:nvSpPr>
          <p:cNvPr id="445" name="Google Shape;445;p27"/>
          <p:cNvSpPr txBox="1"/>
          <p:nvPr/>
        </p:nvSpPr>
        <p:spPr>
          <a:xfrm>
            <a:off x="1884521" y="2703271"/>
            <a:ext cx="1230900" cy="1692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Technisch beheer</a:t>
            </a:r>
            <a:endParaRPr b="0" i="0" sz="700" u="none" cap="none" strike="noStrike">
              <a:solidFill>
                <a:srgbClr val="000000"/>
              </a:solidFill>
              <a:latin typeface="Arial"/>
              <a:ea typeface="Arial"/>
              <a:cs typeface="Arial"/>
              <a:sym typeface="Arial"/>
            </a:endParaRPr>
          </a:p>
        </p:txBody>
      </p:sp>
      <p:sp>
        <p:nvSpPr>
          <p:cNvPr id="446" name="Google Shape;446;p27"/>
          <p:cNvSpPr txBox="1"/>
          <p:nvPr/>
        </p:nvSpPr>
        <p:spPr>
          <a:xfrm>
            <a:off x="514350" y="959021"/>
            <a:ext cx="8115300" cy="64350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Clr>
                <a:srgbClr val="000000"/>
              </a:buClr>
              <a:buSzPts val="1100"/>
              <a:buFont typeface="Arial"/>
              <a:buNone/>
            </a:pPr>
            <a:r>
              <a:rPr b="0" i="0" lang="en" sz="1100" u="none" cap="none" strike="noStrike">
                <a:solidFill>
                  <a:srgbClr val="000000"/>
                </a:solidFill>
                <a:latin typeface="Roboto Serif"/>
                <a:ea typeface="Roboto Serif"/>
                <a:cs typeface="Roboto Serif"/>
                <a:sym typeface="Roboto Serif"/>
              </a:rPr>
              <a:t>In deze fase is de opvang volledig in gebruik. De focus van de gemeente ligt op het operationeel aansturen ervan. Deze overgang brengt nieuwe uitdagingen en verantwoordelijkheden met zich mee, waarbij samenwerking met partners, praktische organisatie en afstemming met de omgeving centraal staan.</a:t>
            </a:r>
            <a:endParaRPr b="0" i="0" sz="700" u="none" cap="none" strike="noStrike">
              <a:solidFill>
                <a:srgbClr val="000000"/>
              </a:solidFill>
              <a:latin typeface="Roboto Serif"/>
              <a:ea typeface="Roboto Serif"/>
              <a:cs typeface="Roboto Serif"/>
              <a:sym typeface="Roboto Serif"/>
            </a:endParaRPr>
          </a:p>
        </p:txBody>
      </p:sp>
      <p:sp>
        <p:nvSpPr>
          <p:cNvPr id="447" name="Google Shape;447;p27"/>
          <p:cNvSpPr txBox="1"/>
          <p:nvPr/>
        </p:nvSpPr>
        <p:spPr>
          <a:xfrm>
            <a:off x="3332258" y="2703271"/>
            <a:ext cx="1037100" cy="1692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Sociaal beheer</a:t>
            </a:r>
            <a:endParaRPr b="0" i="0" sz="700" u="none" cap="none" strike="noStrike">
              <a:solidFill>
                <a:srgbClr val="000000"/>
              </a:solidFill>
              <a:latin typeface="Arial"/>
              <a:ea typeface="Arial"/>
              <a:cs typeface="Arial"/>
              <a:sym typeface="Arial"/>
            </a:endParaRPr>
          </a:p>
        </p:txBody>
      </p:sp>
      <p:sp>
        <p:nvSpPr>
          <p:cNvPr id="448" name="Google Shape;448;p27"/>
          <p:cNvSpPr txBox="1"/>
          <p:nvPr/>
        </p:nvSpPr>
        <p:spPr>
          <a:xfrm>
            <a:off x="1974163" y="3011607"/>
            <a:ext cx="1010100" cy="1314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700"/>
              <a:buFont typeface="Arial"/>
              <a:buNone/>
            </a:pPr>
            <a:r>
              <a:rPr b="0" i="0" lang="en" sz="700" u="none" cap="none" strike="noStrike">
                <a:solidFill>
                  <a:srgbClr val="060F05"/>
                </a:solidFill>
                <a:latin typeface="Lato"/>
                <a:ea typeface="Lato"/>
                <a:cs typeface="Lato"/>
                <a:sym typeface="Lato"/>
              </a:rPr>
              <a:t>Operationele uitvoer van:</a:t>
            </a:r>
            <a:endParaRPr b="0" i="0" sz="700" u="none" cap="none" strike="noStrike">
              <a:solidFill>
                <a:srgbClr val="000000"/>
              </a:solidFill>
              <a:latin typeface="Arial"/>
              <a:ea typeface="Arial"/>
              <a:cs typeface="Arial"/>
              <a:sym typeface="Arial"/>
            </a:endParaRPr>
          </a:p>
          <a:p>
            <a:pPr indent="-69850" lvl="1" marL="1397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Beveiliging </a:t>
            </a:r>
            <a:endParaRPr b="0" i="0" sz="700" u="none" cap="none" strike="noStrike">
              <a:solidFill>
                <a:srgbClr val="000000"/>
              </a:solidFill>
              <a:latin typeface="Arial"/>
              <a:ea typeface="Arial"/>
              <a:cs typeface="Arial"/>
              <a:sym typeface="Arial"/>
            </a:endParaRPr>
          </a:p>
          <a:p>
            <a:pPr indent="-69850" lvl="1" marL="1397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Brandveiligheid </a:t>
            </a:r>
            <a:endParaRPr b="0" i="0" sz="700" u="none" cap="none" strike="noStrike">
              <a:solidFill>
                <a:srgbClr val="000000"/>
              </a:solidFill>
              <a:latin typeface="Arial"/>
              <a:ea typeface="Arial"/>
              <a:cs typeface="Arial"/>
              <a:sym typeface="Arial"/>
            </a:endParaRPr>
          </a:p>
          <a:p>
            <a:pPr indent="-69850" lvl="1" marL="1397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Hygiëne en schoonmaak</a:t>
            </a:r>
            <a:endParaRPr b="0" i="0" sz="700" u="none" cap="none" strike="noStrike">
              <a:solidFill>
                <a:srgbClr val="000000"/>
              </a:solidFill>
              <a:latin typeface="Arial"/>
              <a:ea typeface="Arial"/>
              <a:cs typeface="Arial"/>
              <a:sym typeface="Arial"/>
            </a:endParaRPr>
          </a:p>
          <a:p>
            <a:pPr indent="-69850" lvl="1" marL="1397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Ongedierte </a:t>
            </a:r>
            <a:endParaRPr b="0" i="0" sz="700" u="none" cap="none" strike="noStrike">
              <a:solidFill>
                <a:srgbClr val="000000"/>
              </a:solidFill>
              <a:latin typeface="Arial"/>
              <a:ea typeface="Arial"/>
              <a:cs typeface="Arial"/>
              <a:sym typeface="Arial"/>
            </a:endParaRPr>
          </a:p>
          <a:p>
            <a:pPr indent="-69850" lvl="1" marL="1397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Water &amp; elektra </a:t>
            </a:r>
            <a:endParaRPr b="0" i="0" sz="700" u="none" cap="none" strike="noStrike">
              <a:solidFill>
                <a:srgbClr val="060F05"/>
              </a:solidFill>
              <a:latin typeface="Lato"/>
              <a:ea typeface="Lato"/>
              <a:cs typeface="Lato"/>
              <a:sym typeface="Lato"/>
            </a:endParaRPr>
          </a:p>
          <a:p>
            <a:pPr indent="-69850" lvl="1" marL="139700" marR="0" rtl="0" algn="l">
              <a:lnSpc>
                <a:spcPct val="140000"/>
              </a:lnSpc>
              <a:spcBef>
                <a:spcPts val="0"/>
              </a:spcBef>
              <a:spcAft>
                <a:spcPts val="0"/>
              </a:spcAft>
              <a:buClr>
                <a:srgbClr val="060F05"/>
              </a:buClr>
              <a:buSzPts val="700"/>
              <a:buFont typeface="Lato"/>
              <a:buChar char="•"/>
            </a:pPr>
            <a:r>
              <a:rPr b="0" i="0" lang="en" sz="700" u="none" cap="none" strike="noStrike">
                <a:solidFill>
                  <a:srgbClr val="060F05"/>
                </a:solidFill>
                <a:latin typeface="Lato"/>
                <a:ea typeface="Lato"/>
                <a:cs typeface="Lato"/>
                <a:sym typeface="Lato"/>
              </a:rPr>
              <a:t>Etc</a:t>
            </a:r>
            <a:endParaRPr b="0" i="0" sz="700" u="none" cap="none" strike="noStrike">
              <a:solidFill>
                <a:srgbClr val="060F05"/>
              </a:solidFill>
              <a:latin typeface="Lato"/>
              <a:ea typeface="Lato"/>
              <a:cs typeface="Lato"/>
              <a:sym typeface="Lato"/>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p:txBody>
      </p:sp>
      <p:sp>
        <p:nvSpPr>
          <p:cNvPr id="449" name="Google Shape;449;p27"/>
          <p:cNvSpPr txBox="1"/>
          <p:nvPr/>
        </p:nvSpPr>
        <p:spPr>
          <a:xfrm>
            <a:off x="3322763" y="2957500"/>
            <a:ext cx="1010100" cy="16161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Uitvoering meedoen vanaf dag 1 </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Organiseren van de daginvulling</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Participatie stimuleren </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Vervoer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a:p>
            <a:pPr indent="0" lvl="0" marL="457200" marR="0" rtl="0" algn="l">
              <a:lnSpc>
                <a:spcPct val="14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p:txBody>
      </p:sp>
      <p:sp>
        <p:nvSpPr>
          <p:cNvPr id="450" name="Google Shape;450;p27"/>
          <p:cNvSpPr txBox="1"/>
          <p:nvPr/>
        </p:nvSpPr>
        <p:spPr>
          <a:xfrm>
            <a:off x="7540923" y="2703271"/>
            <a:ext cx="1092300" cy="1692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Omgeving</a:t>
            </a:r>
            <a:endParaRPr b="0" i="0" sz="700" u="none" cap="none" strike="noStrike">
              <a:solidFill>
                <a:srgbClr val="000000"/>
              </a:solidFill>
              <a:latin typeface="Arial"/>
              <a:ea typeface="Arial"/>
              <a:cs typeface="Arial"/>
              <a:sym typeface="Arial"/>
            </a:endParaRPr>
          </a:p>
        </p:txBody>
      </p:sp>
      <p:sp>
        <p:nvSpPr>
          <p:cNvPr id="451" name="Google Shape;451;p27"/>
          <p:cNvSpPr txBox="1"/>
          <p:nvPr/>
        </p:nvSpPr>
        <p:spPr>
          <a:xfrm>
            <a:off x="7570342" y="2957498"/>
            <a:ext cx="1010100" cy="11637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Bereikbaarheid</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Omgeving betrekken</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Ontmoetingen faciliteren en stimuleren</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Samenwerken met bewoners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p:txBody>
      </p:sp>
      <p:sp>
        <p:nvSpPr>
          <p:cNvPr id="452" name="Google Shape;452;p27"/>
          <p:cNvSpPr txBox="1"/>
          <p:nvPr/>
        </p:nvSpPr>
        <p:spPr>
          <a:xfrm>
            <a:off x="4639385" y="2703271"/>
            <a:ext cx="12264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Bewoners betrokkenheid</a:t>
            </a:r>
            <a:endParaRPr b="0" i="0" sz="700" u="none" cap="none" strike="noStrike">
              <a:solidFill>
                <a:srgbClr val="000000"/>
              </a:solidFill>
              <a:latin typeface="Arial"/>
              <a:ea typeface="Arial"/>
              <a:cs typeface="Arial"/>
              <a:sym typeface="Arial"/>
            </a:endParaRPr>
          </a:p>
        </p:txBody>
      </p:sp>
      <p:sp>
        <p:nvSpPr>
          <p:cNvPr id="453" name="Google Shape;453;p27"/>
          <p:cNvSpPr txBox="1"/>
          <p:nvPr/>
        </p:nvSpPr>
        <p:spPr>
          <a:xfrm>
            <a:off x="4697120" y="3162763"/>
            <a:ext cx="1151100" cy="8619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Inspraak en betrokkenheid organiseren via bewonersraad </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Bewoners hebben een actieve rol in de opvang</a:t>
            </a:r>
            <a:endParaRPr b="0" i="0" sz="700" u="none" cap="none" strike="noStrike">
              <a:solidFill>
                <a:srgbClr val="000000"/>
              </a:solidFill>
              <a:latin typeface="Arial"/>
              <a:ea typeface="Arial"/>
              <a:cs typeface="Arial"/>
              <a:sym typeface="Arial"/>
            </a:endParaRPr>
          </a:p>
        </p:txBody>
      </p:sp>
      <p:grpSp>
        <p:nvGrpSpPr>
          <p:cNvPr id="454" name="Google Shape;454;p27"/>
          <p:cNvGrpSpPr/>
          <p:nvPr/>
        </p:nvGrpSpPr>
        <p:grpSpPr>
          <a:xfrm rot="5400000">
            <a:off x="-86653" y="2800836"/>
            <a:ext cx="2534590" cy="1355616"/>
            <a:chOff x="0" y="-57150"/>
            <a:chExt cx="1214873" cy="769930"/>
          </a:xfrm>
        </p:grpSpPr>
        <p:sp>
          <p:nvSpPr>
            <p:cNvPr id="455" name="Google Shape;455;p27"/>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56" name="Google Shape;456;p27"/>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57" name="Google Shape;457;p27"/>
          <p:cNvGrpSpPr/>
          <p:nvPr/>
        </p:nvGrpSpPr>
        <p:grpSpPr>
          <a:xfrm>
            <a:off x="690483" y="1772563"/>
            <a:ext cx="877580" cy="877580"/>
            <a:chOff x="0" y="0"/>
            <a:chExt cx="812800" cy="812800"/>
          </a:xfrm>
        </p:grpSpPr>
        <p:sp>
          <p:nvSpPr>
            <p:cNvPr id="458" name="Google Shape;45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59" name="Google Shape;459;p27"/>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60" name="Google Shape;460;p27"/>
          <p:cNvGrpSpPr/>
          <p:nvPr/>
        </p:nvGrpSpPr>
        <p:grpSpPr>
          <a:xfrm>
            <a:off x="798234" y="1879293"/>
            <a:ext cx="664139" cy="664139"/>
            <a:chOff x="0" y="0"/>
            <a:chExt cx="812800" cy="812800"/>
          </a:xfrm>
        </p:grpSpPr>
        <p:sp>
          <p:nvSpPr>
            <p:cNvPr id="461" name="Google Shape;46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62" name="Google Shape;462;p27"/>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63" name="Google Shape;463;p27"/>
          <p:cNvGrpSpPr/>
          <p:nvPr/>
        </p:nvGrpSpPr>
        <p:grpSpPr>
          <a:xfrm>
            <a:off x="625328" y="4322524"/>
            <a:ext cx="994296" cy="295954"/>
            <a:chOff x="22264" y="0"/>
            <a:chExt cx="2800833" cy="833673"/>
          </a:xfrm>
        </p:grpSpPr>
        <p:sp>
          <p:nvSpPr>
            <p:cNvPr id="464" name="Google Shape;464;p27"/>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65" name="Google Shape;465;p27"/>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466" name="Google Shape;466;p27"/>
          <p:cNvSpPr/>
          <p:nvPr/>
        </p:nvSpPr>
        <p:spPr>
          <a:xfrm>
            <a:off x="911139" y="1976536"/>
            <a:ext cx="460098" cy="508395"/>
          </a:xfrm>
          <a:custGeom>
            <a:rect b="b" l="l" r="r" t="t"/>
            <a:pathLst>
              <a:path extrusionOk="0" h="1016791" w="920195">
                <a:moveTo>
                  <a:pt x="0" y="0"/>
                </a:moveTo>
                <a:lnTo>
                  <a:pt x="920195" y="0"/>
                </a:lnTo>
                <a:lnTo>
                  <a:pt x="920195" y="1016790"/>
                </a:lnTo>
                <a:lnTo>
                  <a:pt x="0" y="1016790"/>
                </a:lnTo>
                <a:lnTo>
                  <a:pt x="0" y="0"/>
                </a:lnTo>
                <a:close/>
              </a:path>
            </a:pathLst>
          </a:custGeom>
          <a:blipFill rotWithShape="1">
            <a:blip r:embed="rId7">
              <a:alphaModFix/>
            </a:blip>
            <a:stretch>
              <a:fillRect b="0" l="0" r="0" t="0"/>
            </a:stretch>
          </a:blipFill>
          <a:ln>
            <a:noFill/>
          </a:ln>
        </p:spPr>
      </p:sp>
      <p:sp>
        <p:nvSpPr>
          <p:cNvPr id="467" name="Google Shape;467;p27"/>
          <p:cNvSpPr txBox="1"/>
          <p:nvPr/>
        </p:nvSpPr>
        <p:spPr>
          <a:xfrm>
            <a:off x="509251" y="2703271"/>
            <a:ext cx="12264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Operationele uitvoering</a:t>
            </a:r>
            <a:endParaRPr b="0" i="0" sz="700" u="none" cap="none" strike="noStrike">
              <a:solidFill>
                <a:srgbClr val="000000"/>
              </a:solidFill>
              <a:latin typeface="Arial"/>
              <a:ea typeface="Arial"/>
              <a:cs typeface="Arial"/>
              <a:sym typeface="Arial"/>
            </a:endParaRPr>
          </a:p>
        </p:txBody>
      </p:sp>
      <p:sp>
        <p:nvSpPr>
          <p:cNvPr id="468" name="Google Shape;468;p27"/>
          <p:cNvSpPr txBox="1"/>
          <p:nvPr/>
        </p:nvSpPr>
        <p:spPr>
          <a:xfrm>
            <a:off x="636132" y="3189184"/>
            <a:ext cx="1010100" cy="8619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Samenwerking tussen partners faciliteren</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Casuïstiek uitwisselen</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Veiligheid (beveiliging als gastheer)</a:t>
            </a:r>
            <a:endParaRPr b="0" i="0" sz="700" u="none" cap="none" strike="noStrike">
              <a:solidFill>
                <a:srgbClr val="000000"/>
              </a:solidFill>
              <a:latin typeface="Arial"/>
              <a:ea typeface="Arial"/>
              <a:cs typeface="Arial"/>
              <a:sym typeface="Arial"/>
            </a:endParaRPr>
          </a:p>
        </p:txBody>
      </p:sp>
      <p:grpSp>
        <p:nvGrpSpPr>
          <p:cNvPr id="469" name="Google Shape;469;p27"/>
          <p:cNvGrpSpPr/>
          <p:nvPr/>
        </p:nvGrpSpPr>
        <p:grpSpPr>
          <a:xfrm rot="5400000">
            <a:off x="5710537" y="2603124"/>
            <a:ext cx="2139148" cy="1355616"/>
            <a:chOff x="0" y="-57150"/>
            <a:chExt cx="1214873" cy="769930"/>
          </a:xfrm>
        </p:grpSpPr>
        <p:sp>
          <p:nvSpPr>
            <p:cNvPr id="470" name="Google Shape;470;p27"/>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FE7C2"/>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71" name="Google Shape;471;p27"/>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72" name="Google Shape;472;p27"/>
          <p:cNvGrpSpPr/>
          <p:nvPr/>
        </p:nvGrpSpPr>
        <p:grpSpPr>
          <a:xfrm>
            <a:off x="6290983" y="1772563"/>
            <a:ext cx="877580" cy="877580"/>
            <a:chOff x="0" y="0"/>
            <a:chExt cx="812800" cy="812800"/>
          </a:xfrm>
        </p:grpSpPr>
        <p:sp>
          <p:nvSpPr>
            <p:cNvPr id="473" name="Google Shape;47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74" name="Google Shape;474;p27"/>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75" name="Google Shape;475;p27"/>
          <p:cNvGrpSpPr/>
          <p:nvPr/>
        </p:nvGrpSpPr>
        <p:grpSpPr>
          <a:xfrm>
            <a:off x="6397714" y="1879293"/>
            <a:ext cx="664139" cy="664139"/>
            <a:chOff x="0" y="0"/>
            <a:chExt cx="812800" cy="812800"/>
          </a:xfrm>
        </p:grpSpPr>
        <p:sp>
          <p:nvSpPr>
            <p:cNvPr id="476" name="Google Shape;47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77" name="Google Shape;477;p27"/>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78" name="Google Shape;478;p27"/>
          <p:cNvGrpSpPr/>
          <p:nvPr/>
        </p:nvGrpSpPr>
        <p:grpSpPr>
          <a:xfrm>
            <a:off x="6232627" y="3952192"/>
            <a:ext cx="994296" cy="295954"/>
            <a:chOff x="22264" y="0"/>
            <a:chExt cx="2800833" cy="833673"/>
          </a:xfrm>
        </p:grpSpPr>
        <p:sp>
          <p:nvSpPr>
            <p:cNvPr id="479" name="Google Shape;479;p27"/>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80" name="Google Shape;480;p27"/>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481" name="Google Shape;481;p27"/>
          <p:cNvSpPr/>
          <p:nvPr/>
        </p:nvSpPr>
        <p:spPr>
          <a:xfrm>
            <a:off x="6556047" y="1993635"/>
            <a:ext cx="347465" cy="457190"/>
          </a:xfrm>
          <a:custGeom>
            <a:rect b="b" l="l" r="r" t="t"/>
            <a:pathLst>
              <a:path extrusionOk="0" h="914381" w="694929">
                <a:moveTo>
                  <a:pt x="0" y="0"/>
                </a:moveTo>
                <a:lnTo>
                  <a:pt x="694929" y="0"/>
                </a:lnTo>
                <a:lnTo>
                  <a:pt x="694929" y="914380"/>
                </a:lnTo>
                <a:lnTo>
                  <a:pt x="0" y="914380"/>
                </a:lnTo>
                <a:lnTo>
                  <a:pt x="0" y="0"/>
                </a:lnTo>
                <a:close/>
              </a:path>
            </a:pathLst>
          </a:custGeom>
          <a:blipFill rotWithShape="1">
            <a:blip r:embed="rId8">
              <a:alphaModFix/>
            </a:blip>
            <a:stretch>
              <a:fillRect b="0" l="0" r="0" t="0"/>
            </a:stretch>
          </a:blipFill>
          <a:ln>
            <a:noFill/>
          </a:ln>
        </p:spPr>
      </p:sp>
      <p:sp>
        <p:nvSpPr>
          <p:cNvPr id="482" name="Google Shape;482;p27"/>
          <p:cNvSpPr txBox="1"/>
          <p:nvPr/>
        </p:nvSpPr>
        <p:spPr>
          <a:xfrm>
            <a:off x="6212326" y="2703271"/>
            <a:ext cx="1035000" cy="1692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Locatie </a:t>
            </a:r>
            <a:endParaRPr b="0" i="0" sz="700" u="none" cap="none" strike="noStrike">
              <a:solidFill>
                <a:srgbClr val="000000"/>
              </a:solidFill>
              <a:latin typeface="Arial"/>
              <a:ea typeface="Arial"/>
              <a:cs typeface="Arial"/>
              <a:sym typeface="Arial"/>
            </a:endParaRPr>
          </a:p>
        </p:txBody>
      </p:sp>
      <p:sp>
        <p:nvSpPr>
          <p:cNvPr id="483" name="Google Shape;483;p27"/>
          <p:cNvSpPr txBox="1"/>
          <p:nvPr/>
        </p:nvSpPr>
        <p:spPr>
          <a:xfrm>
            <a:off x="6212326" y="3011607"/>
            <a:ext cx="1010100" cy="861900"/>
          </a:xfrm>
          <a:prstGeom prst="rect">
            <a:avLst/>
          </a:prstGeom>
          <a:noFill/>
          <a:ln>
            <a:noFill/>
          </a:ln>
        </p:spPr>
        <p:txBody>
          <a:bodyPr anchorCtr="0" anchor="t" bIns="0" lIns="0" spcFirstLastPara="1" rIns="0" wrap="square" tIns="0">
            <a:spAutoFit/>
          </a:bodyPr>
          <a:lstStyle/>
          <a:p>
            <a:pPr indent="-69850" lvl="1" marL="1397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Opening locatie vieren</a:t>
            </a:r>
            <a:endParaRPr b="0" i="0" sz="700" u="none" cap="none" strike="noStrike">
              <a:solidFill>
                <a:srgbClr val="000000"/>
              </a:solidFill>
              <a:latin typeface="Arial"/>
              <a:ea typeface="Arial"/>
              <a:cs typeface="Arial"/>
              <a:sym typeface="Arial"/>
            </a:endParaRPr>
          </a:p>
          <a:p>
            <a:pPr indent="-69850" lvl="1" marL="1397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Open dag organiseren</a:t>
            </a:r>
            <a:endParaRPr b="0" i="0" sz="700" u="none" cap="none" strike="noStrike">
              <a:solidFill>
                <a:srgbClr val="000000"/>
              </a:solidFill>
              <a:latin typeface="Arial"/>
              <a:ea typeface="Arial"/>
              <a:cs typeface="Arial"/>
              <a:sym typeface="Arial"/>
            </a:endParaRPr>
          </a:p>
          <a:p>
            <a:pPr indent="-69850" lvl="1" marL="1397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Plaatsing en instroom</a:t>
            </a:r>
            <a:endParaRPr b="0" i="0" sz="700" u="none" cap="none" strike="noStrike">
              <a:solidFill>
                <a:srgbClr val="000000"/>
              </a:solidFill>
              <a:latin typeface="Arial"/>
              <a:ea typeface="Arial"/>
              <a:cs typeface="Arial"/>
              <a:sym typeface="Arial"/>
            </a:endParaRPr>
          </a:p>
          <a:p>
            <a:pPr indent="-69850" lvl="1" marL="1397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Warm welkom voor bewoners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7D9"/>
        </a:solidFill>
      </p:bgPr>
    </p:bg>
    <p:spTree>
      <p:nvGrpSpPr>
        <p:cNvPr id="487" name="Shape 487"/>
        <p:cNvGrpSpPr/>
        <p:nvPr/>
      </p:nvGrpSpPr>
      <p:grpSpPr>
        <a:xfrm>
          <a:off x="0" y="0"/>
          <a:ext cx="0" cy="0"/>
          <a:chOff x="0" y="0"/>
          <a:chExt cx="0" cy="0"/>
        </a:xfrm>
      </p:grpSpPr>
      <p:grpSp>
        <p:nvGrpSpPr>
          <p:cNvPr id="488" name="Google Shape;488;p28"/>
          <p:cNvGrpSpPr/>
          <p:nvPr/>
        </p:nvGrpSpPr>
        <p:grpSpPr>
          <a:xfrm rot="5400000">
            <a:off x="-67851" y="2782410"/>
            <a:ext cx="2520011" cy="1355616"/>
            <a:chOff x="0" y="-57150"/>
            <a:chExt cx="1214873" cy="769930"/>
          </a:xfrm>
        </p:grpSpPr>
        <p:sp>
          <p:nvSpPr>
            <p:cNvPr id="489" name="Google Shape;489;p28"/>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90" name="Google Shape;490;p28"/>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91" name="Google Shape;491;p28"/>
          <p:cNvGrpSpPr/>
          <p:nvPr/>
        </p:nvGrpSpPr>
        <p:grpSpPr>
          <a:xfrm rot="5400000">
            <a:off x="1257674" y="2790612"/>
            <a:ext cx="2536412" cy="1355616"/>
            <a:chOff x="0" y="-57150"/>
            <a:chExt cx="1214873" cy="769930"/>
          </a:xfrm>
        </p:grpSpPr>
        <p:sp>
          <p:nvSpPr>
            <p:cNvPr id="492" name="Google Shape;492;p28"/>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93" name="Google Shape;493;p28"/>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94" name="Google Shape;494;p28"/>
          <p:cNvGrpSpPr/>
          <p:nvPr/>
        </p:nvGrpSpPr>
        <p:grpSpPr>
          <a:xfrm>
            <a:off x="688517" y="1761413"/>
            <a:ext cx="877580" cy="877580"/>
            <a:chOff x="0" y="0"/>
            <a:chExt cx="812800" cy="812800"/>
          </a:xfrm>
        </p:grpSpPr>
        <p:sp>
          <p:nvSpPr>
            <p:cNvPr id="495" name="Google Shape;49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96" name="Google Shape;496;p28"/>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497" name="Google Shape;497;p28"/>
          <p:cNvGrpSpPr/>
          <p:nvPr/>
        </p:nvGrpSpPr>
        <p:grpSpPr>
          <a:xfrm>
            <a:off x="2037779" y="1761413"/>
            <a:ext cx="877580" cy="877580"/>
            <a:chOff x="0" y="0"/>
            <a:chExt cx="812800" cy="812800"/>
          </a:xfrm>
        </p:grpSpPr>
        <p:sp>
          <p:nvSpPr>
            <p:cNvPr id="498" name="Google Shape;49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99" name="Google Shape;499;p28"/>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00" name="Google Shape;500;p28"/>
          <p:cNvGrpSpPr/>
          <p:nvPr/>
        </p:nvGrpSpPr>
        <p:grpSpPr>
          <a:xfrm>
            <a:off x="795248" y="1868143"/>
            <a:ext cx="664139" cy="664139"/>
            <a:chOff x="0" y="0"/>
            <a:chExt cx="812800" cy="812800"/>
          </a:xfrm>
        </p:grpSpPr>
        <p:sp>
          <p:nvSpPr>
            <p:cNvPr id="501" name="Google Shape;50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02" name="Google Shape;502;p28"/>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03" name="Google Shape;503;p28"/>
          <p:cNvGrpSpPr/>
          <p:nvPr/>
        </p:nvGrpSpPr>
        <p:grpSpPr>
          <a:xfrm>
            <a:off x="2143488" y="1868143"/>
            <a:ext cx="664139" cy="664139"/>
            <a:chOff x="0" y="0"/>
            <a:chExt cx="812800" cy="812800"/>
          </a:xfrm>
        </p:grpSpPr>
        <p:sp>
          <p:nvSpPr>
            <p:cNvPr id="504" name="Google Shape;50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05" name="Google Shape;505;p28"/>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06" name="Google Shape;506;p28"/>
          <p:cNvGrpSpPr/>
          <p:nvPr/>
        </p:nvGrpSpPr>
        <p:grpSpPr>
          <a:xfrm rot="5400000">
            <a:off x="2806595" y="2591974"/>
            <a:ext cx="2139148" cy="1355616"/>
            <a:chOff x="0" y="-57150"/>
            <a:chExt cx="1214873" cy="769930"/>
          </a:xfrm>
        </p:grpSpPr>
        <p:sp>
          <p:nvSpPr>
            <p:cNvPr id="507" name="Google Shape;507;p28"/>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08" name="Google Shape;508;p28"/>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09" name="Google Shape;509;p28"/>
          <p:cNvGrpSpPr/>
          <p:nvPr/>
        </p:nvGrpSpPr>
        <p:grpSpPr>
          <a:xfrm>
            <a:off x="3387042" y="1761413"/>
            <a:ext cx="877580" cy="877580"/>
            <a:chOff x="0" y="0"/>
            <a:chExt cx="812800" cy="812800"/>
          </a:xfrm>
        </p:grpSpPr>
        <p:sp>
          <p:nvSpPr>
            <p:cNvPr id="510" name="Google Shape;51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11" name="Google Shape;511;p28"/>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12" name="Google Shape;512;p28"/>
          <p:cNvGrpSpPr/>
          <p:nvPr/>
        </p:nvGrpSpPr>
        <p:grpSpPr>
          <a:xfrm>
            <a:off x="3493772" y="1868143"/>
            <a:ext cx="664139" cy="664139"/>
            <a:chOff x="0" y="0"/>
            <a:chExt cx="812800" cy="812800"/>
          </a:xfrm>
        </p:grpSpPr>
        <p:sp>
          <p:nvSpPr>
            <p:cNvPr id="513" name="Google Shape;51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14" name="Google Shape;514;p28"/>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515" name="Google Shape;515;p28"/>
          <p:cNvSpPr/>
          <p:nvPr/>
        </p:nvSpPr>
        <p:spPr>
          <a:xfrm>
            <a:off x="896892" y="1951558"/>
            <a:ext cx="460842" cy="472658"/>
          </a:xfrm>
          <a:custGeom>
            <a:rect b="b" l="l" r="r" t="t"/>
            <a:pathLst>
              <a:path extrusionOk="0" h="945316" w="921683">
                <a:moveTo>
                  <a:pt x="0" y="0"/>
                </a:moveTo>
                <a:lnTo>
                  <a:pt x="921683" y="0"/>
                </a:lnTo>
                <a:lnTo>
                  <a:pt x="921683" y="945316"/>
                </a:lnTo>
                <a:lnTo>
                  <a:pt x="0" y="945316"/>
                </a:lnTo>
                <a:lnTo>
                  <a:pt x="0" y="0"/>
                </a:lnTo>
                <a:close/>
              </a:path>
            </a:pathLst>
          </a:custGeom>
          <a:blipFill rotWithShape="1">
            <a:blip r:embed="rId3">
              <a:alphaModFix/>
            </a:blip>
            <a:stretch>
              <a:fillRect b="0" l="0" r="0" t="0"/>
            </a:stretch>
          </a:blipFill>
          <a:ln>
            <a:noFill/>
          </a:ln>
        </p:spPr>
      </p:sp>
      <p:sp>
        <p:nvSpPr>
          <p:cNvPr id="516" name="Google Shape;516;p28"/>
          <p:cNvSpPr/>
          <p:nvPr/>
        </p:nvSpPr>
        <p:spPr>
          <a:xfrm>
            <a:off x="2284260" y="2000354"/>
            <a:ext cx="402221" cy="399707"/>
          </a:xfrm>
          <a:custGeom>
            <a:rect b="b" l="l" r="r" t="t"/>
            <a:pathLst>
              <a:path extrusionOk="0" h="799414" w="804442">
                <a:moveTo>
                  <a:pt x="0" y="0"/>
                </a:moveTo>
                <a:lnTo>
                  <a:pt x="804442" y="0"/>
                </a:lnTo>
                <a:lnTo>
                  <a:pt x="804442" y="799415"/>
                </a:lnTo>
                <a:lnTo>
                  <a:pt x="0" y="799415"/>
                </a:lnTo>
                <a:lnTo>
                  <a:pt x="0" y="0"/>
                </a:lnTo>
                <a:close/>
              </a:path>
            </a:pathLst>
          </a:custGeom>
          <a:blipFill rotWithShape="1">
            <a:blip r:embed="rId4">
              <a:alphaModFix/>
            </a:blip>
            <a:stretch>
              <a:fillRect b="0" l="0" r="0" t="0"/>
            </a:stretch>
          </a:blipFill>
          <a:ln>
            <a:noFill/>
          </a:ln>
        </p:spPr>
      </p:sp>
      <p:sp>
        <p:nvSpPr>
          <p:cNvPr id="517" name="Google Shape;517;p28"/>
          <p:cNvSpPr/>
          <p:nvPr/>
        </p:nvSpPr>
        <p:spPr>
          <a:xfrm>
            <a:off x="3600925" y="1986660"/>
            <a:ext cx="449824" cy="437556"/>
          </a:xfrm>
          <a:custGeom>
            <a:rect b="b" l="l" r="r" t="t"/>
            <a:pathLst>
              <a:path extrusionOk="0" h="875111" w="899647">
                <a:moveTo>
                  <a:pt x="0" y="0"/>
                </a:moveTo>
                <a:lnTo>
                  <a:pt x="899647" y="0"/>
                </a:lnTo>
                <a:lnTo>
                  <a:pt x="899647" y="875112"/>
                </a:lnTo>
                <a:lnTo>
                  <a:pt x="0" y="875112"/>
                </a:lnTo>
                <a:lnTo>
                  <a:pt x="0" y="0"/>
                </a:lnTo>
                <a:close/>
              </a:path>
            </a:pathLst>
          </a:custGeom>
          <a:blipFill rotWithShape="1">
            <a:blip r:embed="rId5">
              <a:alphaModFix/>
            </a:blip>
            <a:stretch>
              <a:fillRect b="0" l="0" r="0" t="0"/>
            </a:stretch>
          </a:blipFill>
          <a:ln>
            <a:noFill/>
          </a:ln>
        </p:spPr>
      </p:sp>
      <p:sp>
        <p:nvSpPr>
          <p:cNvPr id="518" name="Google Shape;518;p28"/>
          <p:cNvSpPr txBox="1"/>
          <p:nvPr/>
        </p:nvSpPr>
        <p:spPr>
          <a:xfrm>
            <a:off x="514350" y="373238"/>
            <a:ext cx="7331100" cy="569400"/>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Clr>
                <a:srgbClr val="000000"/>
              </a:buClr>
              <a:buSzPts val="3700"/>
              <a:buFont typeface="Arial"/>
              <a:buNone/>
            </a:pPr>
            <a:r>
              <a:rPr b="0" i="0" lang="en" sz="3700" u="none" cap="none" strike="noStrike">
                <a:solidFill>
                  <a:srgbClr val="000000"/>
                </a:solidFill>
                <a:latin typeface="Bebas Neue"/>
                <a:ea typeface="Bebas Neue"/>
                <a:cs typeface="Bebas Neue"/>
                <a:sym typeface="Bebas Neue"/>
              </a:rPr>
              <a:t>FASE </a:t>
            </a:r>
            <a:r>
              <a:rPr b="0" i="0" lang="en" sz="3700" u="none" cap="none" strike="noStrike">
                <a:solidFill>
                  <a:srgbClr val="000000"/>
                </a:solidFill>
                <a:latin typeface="Bebas Neue"/>
                <a:ea typeface="Bebas Neue"/>
                <a:cs typeface="Bebas Neue"/>
                <a:sym typeface="Bebas Neue"/>
              </a:rPr>
              <a:t>2 - vervolg </a:t>
            </a:r>
            <a:endParaRPr b="0" i="0" sz="700" u="none" cap="none" strike="noStrike">
              <a:solidFill>
                <a:srgbClr val="000000"/>
              </a:solidFill>
              <a:latin typeface="Arial"/>
              <a:ea typeface="Arial"/>
              <a:cs typeface="Arial"/>
              <a:sym typeface="Arial"/>
            </a:endParaRPr>
          </a:p>
        </p:txBody>
      </p:sp>
      <p:sp>
        <p:nvSpPr>
          <p:cNvPr id="519" name="Google Shape;519;p28"/>
          <p:cNvSpPr txBox="1"/>
          <p:nvPr/>
        </p:nvSpPr>
        <p:spPr>
          <a:xfrm>
            <a:off x="609859" y="2692121"/>
            <a:ext cx="1035000" cy="1692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Doorstroom</a:t>
            </a:r>
            <a:endParaRPr b="0" i="0" sz="700" u="none" cap="none" strike="noStrike">
              <a:solidFill>
                <a:srgbClr val="000000"/>
              </a:solidFill>
              <a:latin typeface="Arial"/>
              <a:ea typeface="Arial"/>
              <a:cs typeface="Arial"/>
              <a:sym typeface="Arial"/>
            </a:endParaRPr>
          </a:p>
        </p:txBody>
      </p:sp>
      <p:sp>
        <p:nvSpPr>
          <p:cNvPr id="520" name="Google Shape;520;p28"/>
          <p:cNvSpPr txBox="1"/>
          <p:nvPr/>
        </p:nvSpPr>
        <p:spPr>
          <a:xfrm>
            <a:off x="1869967" y="2692121"/>
            <a:ext cx="1230900" cy="1692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Terugkeer</a:t>
            </a:r>
            <a:endParaRPr b="0" i="0" sz="700" u="none" cap="none" strike="noStrike">
              <a:solidFill>
                <a:srgbClr val="000000"/>
              </a:solidFill>
              <a:latin typeface="Arial"/>
              <a:ea typeface="Arial"/>
              <a:cs typeface="Arial"/>
              <a:sym typeface="Arial"/>
            </a:endParaRPr>
          </a:p>
        </p:txBody>
      </p:sp>
      <p:sp>
        <p:nvSpPr>
          <p:cNvPr id="521" name="Google Shape;521;p28"/>
          <p:cNvSpPr txBox="1"/>
          <p:nvPr/>
        </p:nvSpPr>
        <p:spPr>
          <a:xfrm>
            <a:off x="606600" y="3129388"/>
            <a:ext cx="1010100" cy="7110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Bewoners worden gekoppeld aan huisvesting gemeente</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Gemeente zorgt voor soepele overgang</a:t>
            </a:r>
            <a:endParaRPr b="0" i="0" sz="700" u="none" cap="none" strike="noStrike">
              <a:solidFill>
                <a:srgbClr val="000000"/>
              </a:solidFill>
              <a:latin typeface="Arial"/>
              <a:ea typeface="Arial"/>
              <a:cs typeface="Arial"/>
              <a:sym typeface="Arial"/>
            </a:endParaRPr>
          </a:p>
        </p:txBody>
      </p:sp>
      <p:sp>
        <p:nvSpPr>
          <p:cNvPr id="522" name="Google Shape;522;p28"/>
          <p:cNvSpPr txBox="1"/>
          <p:nvPr/>
        </p:nvSpPr>
        <p:spPr>
          <a:xfrm>
            <a:off x="514350" y="959021"/>
            <a:ext cx="8427900" cy="64350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Clr>
                <a:srgbClr val="000000"/>
              </a:buClr>
              <a:buSzPts val="1100"/>
              <a:buFont typeface="Arial"/>
              <a:buNone/>
            </a:pPr>
            <a:r>
              <a:rPr b="0" i="0" lang="en" sz="1100" u="none" cap="none" strike="noStrike">
                <a:solidFill>
                  <a:srgbClr val="000000"/>
                </a:solidFill>
                <a:latin typeface="Roboto Serif"/>
                <a:ea typeface="Roboto Serif"/>
                <a:cs typeface="Roboto Serif"/>
                <a:sym typeface="Roboto Serif"/>
              </a:rPr>
              <a:t>Het doel is een menswaardige door- &amp; uitstroom te ondersteunen, waarbij elke bewoner zo goed mogelijk wordt voorbereid op het leven na de opvang. Je neemt dus als gemeente de verantwoordelijkheid voor een menswaardige uitstroom. </a:t>
            </a:r>
            <a:endParaRPr b="0" i="0" sz="700" u="none" cap="none" strike="noStrike">
              <a:solidFill>
                <a:srgbClr val="000000"/>
              </a:solidFill>
              <a:latin typeface="Roboto Serif"/>
              <a:ea typeface="Roboto Serif"/>
              <a:cs typeface="Roboto Serif"/>
              <a:sym typeface="Roboto Serif"/>
            </a:endParaRPr>
          </a:p>
        </p:txBody>
      </p:sp>
      <p:sp>
        <p:nvSpPr>
          <p:cNvPr id="523" name="Google Shape;523;p28"/>
          <p:cNvSpPr txBox="1"/>
          <p:nvPr/>
        </p:nvSpPr>
        <p:spPr>
          <a:xfrm>
            <a:off x="3307362" y="2692121"/>
            <a:ext cx="1037100" cy="1692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Inburgering</a:t>
            </a:r>
            <a:endParaRPr b="0" i="0" sz="700" u="none" cap="none" strike="noStrike">
              <a:solidFill>
                <a:srgbClr val="000000"/>
              </a:solidFill>
              <a:latin typeface="Arial"/>
              <a:ea typeface="Arial"/>
              <a:cs typeface="Arial"/>
              <a:sym typeface="Arial"/>
            </a:endParaRPr>
          </a:p>
        </p:txBody>
      </p:sp>
      <p:sp>
        <p:nvSpPr>
          <p:cNvPr id="524" name="Google Shape;524;p28"/>
          <p:cNvSpPr txBox="1"/>
          <p:nvPr/>
        </p:nvSpPr>
        <p:spPr>
          <a:xfrm>
            <a:off x="1969138" y="3153538"/>
            <a:ext cx="1010100" cy="8619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Zorgen voor een menswaardige terugkeer</a:t>
            </a:r>
            <a:endParaRPr b="0" i="0" sz="700" u="none" cap="none" strike="noStrike">
              <a:solidFill>
                <a:srgbClr val="060F05"/>
              </a:solidFill>
              <a:latin typeface="Lato"/>
              <a:ea typeface="Lato"/>
              <a:cs typeface="Lato"/>
              <a:sym typeface="Lato"/>
            </a:endParaRPr>
          </a:p>
          <a:p>
            <a:pPr indent="-82550" lvl="1" marL="152400" marR="0" rtl="0" algn="l">
              <a:lnSpc>
                <a:spcPct val="140000"/>
              </a:lnSpc>
              <a:spcBef>
                <a:spcPts val="0"/>
              </a:spcBef>
              <a:spcAft>
                <a:spcPts val="0"/>
              </a:spcAft>
              <a:buClr>
                <a:srgbClr val="060F05"/>
              </a:buClr>
              <a:buSzPts val="700"/>
              <a:buFont typeface="Lato"/>
              <a:buChar char="•"/>
            </a:pPr>
            <a:r>
              <a:rPr b="0" i="0" lang="en" sz="700" u="none" cap="none" strike="noStrike">
                <a:solidFill>
                  <a:srgbClr val="060F05"/>
                </a:solidFill>
                <a:latin typeface="Lato"/>
                <a:ea typeface="Lato"/>
                <a:cs typeface="Lato"/>
                <a:sym typeface="Lato"/>
              </a:rPr>
              <a:t>Samenwerking met partners die terugkeer faciliteren </a:t>
            </a:r>
            <a:endParaRPr b="0" i="0" sz="700" u="none" cap="none" strike="noStrike">
              <a:solidFill>
                <a:srgbClr val="060F05"/>
              </a:solidFill>
              <a:latin typeface="Lato"/>
              <a:ea typeface="Lato"/>
              <a:cs typeface="Lato"/>
              <a:sym typeface="Lato"/>
            </a:endParaRPr>
          </a:p>
        </p:txBody>
      </p:sp>
      <p:sp>
        <p:nvSpPr>
          <p:cNvPr id="525" name="Google Shape;525;p28"/>
          <p:cNvSpPr txBox="1"/>
          <p:nvPr/>
        </p:nvSpPr>
        <p:spPr>
          <a:xfrm>
            <a:off x="3331670" y="3129386"/>
            <a:ext cx="1010100" cy="2586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Overdracht naar afdeling inburgering </a:t>
            </a:r>
            <a:endParaRPr b="0" i="0" sz="700" u="none" cap="none" strike="noStrike">
              <a:solidFill>
                <a:srgbClr val="000000"/>
              </a:solidFill>
              <a:latin typeface="Arial"/>
              <a:ea typeface="Arial"/>
              <a:cs typeface="Arial"/>
              <a:sym typeface="Arial"/>
            </a:endParaRPr>
          </a:p>
        </p:txBody>
      </p:sp>
      <p:grpSp>
        <p:nvGrpSpPr>
          <p:cNvPr id="526" name="Google Shape;526;p28"/>
          <p:cNvGrpSpPr/>
          <p:nvPr/>
        </p:nvGrpSpPr>
        <p:grpSpPr>
          <a:xfrm>
            <a:off x="1993977" y="4322524"/>
            <a:ext cx="994296" cy="295954"/>
            <a:chOff x="22264" y="0"/>
            <a:chExt cx="2800833" cy="833673"/>
          </a:xfrm>
        </p:grpSpPr>
        <p:sp>
          <p:nvSpPr>
            <p:cNvPr id="527" name="Google Shape;527;p28"/>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28" name="Google Shape;528;p28"/>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29" name="Google Shape;529;p28"/>
          <p:cNvGrpSpPr/>
          <p:nvPr/>
        </p:nvGrpSpPr>
        <p:grpSpPr>
          <a:xfrm>
            <a:off x="630159" y="4316144"/>
            <a:ext cx="994296" cy="295954"/>
            <a:chOff x="22264" y="0"/>
            <a:chExt cx="2800833" cy="833673"/>
          </a:xfrm>
        </p:grpSpPr>
        <p:sp>
          <p:nvSpPr>
            <p:cNvPr id="530" name="Google Shape;530;p28"/>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31" name="Google Shape;531;p28"/>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32" name="Google Shape;532;p28"/>
          <p:cNvGrpSpPr/>
          <p:nvPr/>
        </p:nvGrpSpPr>
        <p:grpSpPr>
          <a:xfrm>
            <a:off x="3328684" y="3878386"/>
            <a:ext cx="994296" cy="295954"/>
            <a:chOff x="22264" y="0"/>
            <a:chExt cx="2800833" cy="833673"/>
          </a:xfrm>
        </p:grpSpPr>
        <p:sp>
          <p:nvSpPr>
            <p:cNvPr id="533" name="Google Shape;533;p28"/>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34" name="Google Shape;534;p28"/>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6648"/>
        </a:solidFill>
      </p:bgPr>
    </p:bg>
    <p:spTree>
      <p:nvGrpSpPr>
        <p:cNvPr id="542" name="Shape 542"/>
        <p:cNvGrpSpPr/>
        <p:nvPr/>
      </p:nvGrpSpPr>
      <p:grpSpPr>
        <a:xfrm>
          <a:off x="0" y="0"/>
          <a:ext cx="0" cy="0"/>
          <a:chOff x="0" y="0"/>
          <a:chExt cx="0" cy="0"/>
        </a:xfrm>
      </p:grpSpPr>
      <p:sp>
        <p:nvSpPr>
          <p:cNvPr id="543" name="Google Shape;543;p29"/>
          <p:cNvSpPr/>
          <p:nvPr/>
        </p:nvSpPr>
        <p:spPr>
          <a:xfrm>
            <a:off x="0" y="1045845"/>
            <a:ext cx="9144000" cy="3051810"/>
          </a:xfrm>
          <a:custGeom>
            <a:rect b="b" l="l" r="r" t="t"/>
            <a:pathLst>
              <a:path extrusionOk="0" h="6103620" w="18288000">
                <a:moveTo>
                  <a:pt x="0" y="0"/>
                </a:moveTo>
                <a:lnTo>
                  <a:pt x="18288000" y="0"/>
                </a:lnTo>
                <a:lnTo>
                  <a:pt x="18288000" y="6103620"/>
                </a:lnTo>
                <a:lnTo>
                  <a:pt x="0" y="6103620"/>
                </a:lnTo>
                <a:lnTo>
                  <a:pt x="0" y="0"/>
                </a:lnTo>
                <a:close/>
              </a:path>
            </a:pathLst>
          </a:custGeom>
          <a:blipFill rotWithShape="1">
            <a:blip r:embed="rId3">
              <a:alphaModFix/>
            </a:blip>
            <a:stretch>
              <a:fillRect b="0" l="0" r="0" t="0"/>
            </a:stretch>
          </a:blipFill>
          <a:ln>
            <a:noFill/>
          </a:ln>
        </p:spPr>
      </p:sp>
      <p:sp>
        <p:nvSpPr>
          <p:cNvPr id="544" name="Google Shape;544;p29"/>
          <p:cNvSpPr txBox="1"/>
          <p:nvPr/>
        </p:nvSpPr>
        <p:spPr>
          <a:xfrm>
            <a:off x="494557" y="1107251"/>
            <a:ext cx="1315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2000"/>
              <a:buFont typeface="Arial"/>
              <a:buNone/>
            </a:pPr>
            <a:r>
              <a:rPr b="0" i="0" lang="en" sz="2000" u="none" cap="none" strike="noStrike">
                <a:solidFill>
                  <a:srgbClr val="000000"/>
                </a:solidFill>
                <a:latin typeface="Bebas Neue"/>
                <a:ea typeface="Bebas Neue"/>
                <a:cs typeface="Bebas Neue"/>
                <a:sym typeface="Bebas Neue"/>
              </a:rPr>
              <a:t>FASE 0 </a:t>
            </a:r>
            <a:endParaRPr b="0" i="0" sz="700" u="none" cap="none" strike="noStrike">
              <a:solidFill>
                <a:srgbClr val="000000"/>
              </a:solidFill>
              <a:latin typeface="Arial"/>
              <a:ea typeface="Arial"/>
              <a:cs typeface="Arial"/>
              <a:sym typeface="Arial"/>
            </a:endParaRPr>
          </a:p>
        </p:txBody>
      </p:sp>
      <p:sp>
        <p:nvSpPr>
          <p:cNvPr id="545" name="Google Shape;545;p29"/>
          <p:cNvSpPr txBox="1"/>
          <p:nvPr/>
        </p:nvSpPr>
        <p:spPr>
          <a:xfrm>
            <a:off x="2731371" y="3074362"/>
            <a:ext cx="1315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2000"/>
              <a:buFont typeface="Arial"/>
              <a:buNone/>
            </a:pPr>
            <a:r>
              <a:rPr b="0" i="0" lang="en" sz="2000" u="none" cap="none" strike="noStrike">
                <a:solidFill>
                  <a:srgbClr val="000000"/>
                </a:solidFill>
                <a:latin typeface="Bebas Neue"/>
                <a:ea typeface="Bebas Neue"/>
                <a:cs typeface="Bebas Neue"/>
                <a:sym typeface="Bebas Neue"/>
              </a:rPr>
              <a:t>Fase 1</a:t>
            </a:r>
            <a:endParaRPr b="0" i="0" sz="700" u="none" cap="none" strike="noStrike">
              <a:solidFill>
                <a:srgbClr val="000000"/>
              </a:solidFill>
              <a:latin typeface="Arial"/>
              <a:ea typeface="Arial"/>
              <a:cs typeface="Arial"/>
              <a:sym typeface="Arial"/>
            </a:endParaRPr>
          </a:p>
        </p:txBody>
      </p:sp>
      <p:sp>
        <p:nvSpPr>
          <p:cNvPr id="546" name="Google Shape;546;p29"/>
          <p:cNvSpPr txBox="1"/>
          <p:nvPr/>
        </p:nvSpPr>
        <p:spPr>
          <a:xfrm>
            <a:off x="385430" y="1408875"/>
            <a:ext cx="1424400" cy="5850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chemeClr val="dk1"/>
              </a:buClr>
              <a:buSzPts val="1000"/>
              <a:buFont typeface="Arial"/>
              <a:buNone/>
            </a:pPr>
            <a:r>
              <a:rPr b="0" i="0" lang="en" sz="1000" u="none" cap="none" strike="noStrike">
                <a:solidFill>
                  <a:schemeClr val="dk1"/>
                </a:solidFill>
                <a:latin typeface="Roboto Serif"/>
                <a:ea typeface="Roboto Serif"/>
                <a:cs typeface="Roboto Serif"/>
                <a:sym typeface="Roboto Serif"/>
              </a:rPr>
              <a:t>Startnota, contractering &amp; businesscase</a:t>
            </a:r>
            <a:endParaRPr b="0" i="0" sz="700" u="none" cap="none" strike="noStrike">
              <a:solidFill>
                <a:srgbClr val="000000"/>
              </a:solidFill>
              <a:latin typeface="Roboto Serif"/>
              <a:ea typeface="Roboto Serif"/>
              <a:cs typeface="Roboto Serif"/>
              <a:sym typeface="Roboto Serif"/>
            </a:endParaRPr>
          </a:p>
        </p:txBody>
      </p:sp>
      <p:sp>
        <p:nvSpPr>
          <p:cNvPr id="547" name="Google Shape;547;p29"/>
          <p:cNvSpPr txBox="1"/>
          <p:nvPr/>
        </p:nvSpPr>
        <p:spPr>
          <a:xfrm>
            <a:off x="2731371" y="3398295"/>
            <a:ext cx="1344000" cy="5850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rgbClr val="000000"/>
              </a:buClr>
              <a:buSzPts val="1000"/>
              <a:buFont typeface="Arial"/>
              <a:buNone/>
            </a:pPr>
            <a:r>
              <a:rPr b="0" i="0" lang="en" sz="1000" u="none" cap="none" strike="noStrike">
                <a:solidFill>
                  <a:srgbClr val="000000"/>
                </a:solidFill>
                <a:latin typeface="Roboto Serif"/>
                <a:ea typeface="Roboto Serif"/>
                <a:cs typeface="Roboto Serif"/>
                <a:sym typeface="Roboto Serif"/>
              </a:rPr>
              <a:t>Opstarten: personeel, locatie &amp; partners</a:t>
            </a:r>
            <a:endParaRPr b="0" i="0" sz="700" u="none" cap="none" strike="noStrike">
              <a:solidFill>
                <a:srgbClr val="000000"/>
              </a:solidFill>
              <a:latin typeface="Roboto Serif"/>
              <a:ea typeface="Roboto Serif"/>
              <a:cs typeface="Roboto Serif"/>
              <a:sym typeface="Roboto Serif"/>
            </a:endParaRPr>
          </a:p>
        </p:txBody>
      </p:sp>
      <p:sp>
        <p:nvSpPr>
          <p:cNvPr id="548" name="Google Shape;548;p29"/>
          <p:cNvSpPr txBox="1"/>
          <p:nvPr/>
        </p:nvSpPr>
        <p:spPr>
          <a:xfrm>
            <a:off x="5070560" y="1168681"/>
            <a:ext cx="1315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2000"/>
              <a:buFont typeface="Arial"/>
              <a:buNone/>
            </a:pPr>
            <a:r>
              <a:rPr b="0" i="0" lang="en" sz="2000" u="none" cap="none" strike="noStrike">
                <a:solidFill>
                  <a:srgbClr val="000000"/>
                </a:solidFill>
                <a:latin typeface="Bebas Neue"/>
                <a:ea typeface="Bebas Neue"/>
                <a:cs typeface="Bebas Neue"/>
                <a:sym typeface="Bebas Neue"/>
              </a:rPr>
              <a:t>Fase 2</a:t>
            </a:r>
            <a:endParaRPr b="0" i="0" sz="700" u="none" cap="none" strike="noStrike">
              <a:solidFill>
                <a:srgbClr val="000000"/>
              </a:solidFill>
              <a:latin typeface="Arial"/>
              <a:ea typeface="Arial"/>
              <a:cs typeface="Arial"/>
              <a:sym typeface="Arial"/>
            </a:endParaRPr>
          </a:p>
        </p:txBody>
      </p:sp>
      <p:sp>
        <p:nvSpPr>
          <p:cNvPr id="549" name="Google Shape;549;p29"/>
          <p:cNvSpPr txBox="1"/>
          <p:nvPr/>
        </p:nvSpPr>
        <p:spPr>
          <a:xfrm>
            <a:off x="5175149" y="1496982"/>
            <a:ext cx="1115400" cy="5850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rgbClr val="000000"/>
              </a:buClr>
              <a:buSzPts val="1000"/>
              <a:buFont typeface="Arial"/>
              <a:buNone/>
            </a:pPr>
            <a:r>
              <a:rPr b="0" i="0" lang="en" sz="1000" u="none" cap="none" strike="noStrike">
                <a:solidFill>
                  <a:srgbClr val="000000"/>
                </a:solidFill>
                <a:latin typeface="Roboto Serif"/>
                <a:ea typeface="Roboto Serif"/>
                <a:cs typeface="Roboto Serif"/>
                <a:sym typeface="Roboto Serif"/>
              </a:rPr>
              <a:t>Uitvoering: van instroom tot uitstroom</a:t>
            </a:r>
            <a:endParaRPr b="0" i="0" sz="700" u="none" cap="none" strike="noStrike">
              <a:solidFill>
                <a:srgbClr val="000000"/>
              </a:solidFill>
              <a:latin typeface="Roboto Serif"/>
              <a:ea typeface="Roboto Serif"/>
              <a:cs typeface="Roboto Serif"/>
              <a:sym typeface="Roboto Serif"/>
            </a:endParaRPr>
          </a:p>
        </p:txBody>
      </p:sp>
      <p:sp>
        <p:nvSpPr>
          <p:cNvPr id="550" name="Google Shape;550;p29"/>
          <p:cNvSpPr txBox="1"/>
          <p:nvPr/>
        </p:nvSpPr>
        <p:spPr>
          <a:xfrm>
            <a:off x="7381429" y="3090872"/>
            <a:ext cx="1315200" cy="292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900"/>
              <a:buFont typeface="Arial"/>
              <a:buNone/>
            </a:pPr>
            <a:r>
              <a:rPr b="0" i="0" lang="en" sz="1900" u="none" cap="none" strike="noStrike">
                <a:solidFill>
                  <a:srgbClr val="000000"/>
                </a:solidFill>
                <a:latin typeface="Bebas Neue"/>
                <a:ea typeface="Bebas Neue"/>
                <a:cs typeface="Bebas Neue"/>
                <a:sym typeface="Bebas Neue"/>
              </a:rPr>
              <a:t>Fase 3</a:t>
            </a:r>
            <a:endParaRPr b="0" i="0" sz="700" u="none" cap="none" strike="noStrike">
              <a:solidFill>
                <a:srgbClr val="000000"/>
              </a:solidFill>
              <a:latin typeface="Arial"/>
              <a:ea typeface="Arial"/>
              <a:cs typeface="Arial"/>
              <a:sym typeface="Arial"/>
            </a:endParaRPr>
          </a:p>
        </p:txBody>
      </p:sp>
      <p:sp>
        <p:nvSpPr>
          <p:cNvPr id="551" name="Google Shape;551;p29"/>
          <p:cNvSpPr txBox="1"/>
          <p:nvPr/>
        </p:nvSpPr>
        <p:spPr>
          <a:xfrm>
            <a:off x="7620820" y="3398295"/>
            <a:ext cx="836700" cy="5850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rgbClr val="000000"/>
              </a:buClr>
              <a:buSzPts val="1000"/>
              <a:buFont typeface="Arial"/>
              <a:buNone/>
            </a:pPr>
            <a:r>
              <a:rPr b="0" i="0" lang="en" sz="1000" u="none" cap="none" strike="noStrike">
                <a:solidFill>
                  <a:srgbClr val="000000"/>
                </a:solidFill>
                <a:latin typeface="Roboto Serif"/>
                <a:ea typeface="Roboto Serif"/>
                <a:cs typeface="Roboto Serif"/>
                <a:sym typeface="Roboto Serif"/>
              </a:rPr>
              <a:t>Monitoring &amp; bijsturing </a:t>
            </a:r>
            <a:endParaRPr b="0" i="0" sz="700" u="none" cap="none" strike="noStrike">
              <a:solidFill>
                <a:srgbClr val="000000"/>
              </a:solidFill>
              <a:latin typeface="Roboto Serif"/>
              <a:ea typeface="Roboto Serif"/>
              <a:cs typeface="Roboto Serif"/>
              <a:sym typeface="Roboto Serif"/>
            </a:endParaRPr>
          </a:p>
          <a:p>
            <a:pPr indent="0" lvl="0" marL="0" marR="0" rtl="0" algn="l">
              <a:lnSpc>
                <a:spcPct val="140020"/>
              </a:lnSpc>
              <a:spcBef>
                <a:spcPts val="0"/>
              </a:spcBef>
              <a:spcAft>
                <a:spcPts val="0"/>
              </a:spcAft>
              <a:buClr>
                <a:srgbClr val="000000"/>
              </a:buClr>
              <a:buSzPts val="1000"/>
              <a:buFont typeface="Arial"/>
              <a:buNone/>
            </a:pPr>
            <a:r>
              <a:t/>
            </a:r>
            <a:endParaRPr b="0" i="0" sz="1000" u="none" cap="none" strike="noStrike">
              <a:solidFill>
                <a:srgbClr val="000000"/>
              </a:solidFill>
              <a:latin typeface="Roboto Serif"/>
              <a:ea typeface="Roboto Serif"/>
              <a:cs typeface="Roboto Serif"/>
              <a:sym typeface="Roboto Serif"/>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7D9"/>
        </a:solidFill>
      </p:bgPr>
    </p:bg>
    <p:spTree>
      <p:nvGrpSpPr>
        <p:cNvPr id="555" name="Shape 555"/>
        <p:cNvGrpSpPr/>
        <p:nvPr/>
      </p:nvGrpSpPr>
      <p:grpSpPr>
        <a:xfrm>
          <a:off x="0" y="0"/>
          <a:ext cx="0" cy="0"/>
          <a:chOff x="0" y="0"/>
          <a:chExt cx="0" cy="0"/>
        </a:xfrm>
      </p:grpSpPr>
      <p:grpSp>
        <p:nvGrpSpPr>
          <p:cNvPr id="556" name="Google Shape;556;p30"/>
          <p:cNvGrpSpPr/>
          <p:nvPr/>
        </p:nvGrpSpPr>
        <p:grpSpPr>
          <a:xfrm rot="5400000">
            <a:off x="3984709" y="2604396"/>
            <a:ext cx="2218237" cy="1769145"/>
            <a:chOff x="0" y="-57150"/>
            <a:chExt cx="1214873" cy="769930"/>
          </a:xfrm>
        </p:grpSpPr>
        <p:sp>
          <p:nvSpPr>
            <p:cNvPr id="557" name="Google Shape;557;p30"/>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58" name="Google Shape;558;p30"/>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59" name="Google Shape;559;p30"/>
          <p:cNvGrpSpPr/>
          <p:nvPr/>
        </p:nvGrpSpPr>
        <p:grpSpPr>
          <a:xfrm rot="5400000">
            <a:off x="118803" y="2775389"/>
            <a:ext cx="2560223" cy="1769145"/>
            <a:chOff x="0" y="-57150"/>
            <a:chExt cx="1214873" cy="769930"/>
          </a:xfrm>
        </p:grpSpPr>
        <p:sp>
          <p:nvSpPr>
            <p:cNvPr id="560" name="Google Shape;560;p30"/>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61" name="Google Shape;561;p30"/>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62" name="Google Shape;562;p30"/>
          <p:cNvGrpSpPr/>
          <p:nvPr/>
        </p:nvGrpSpPr>
        <p:grpSpPr>
          <a:xfrm>
            <a:off x="853390" y="1898531"/>
            <a:ext cx="877580" cy="877580"/>
            <a:chOff x="0" y="0"/>
            <a:chExt cx="812800" cy="812800"/>
          </a:xfrm>
        </p:grpSpPr>
        <p:sp>
          <p:nvSpPr>
            <p:cNvPr id="563" name="Google Shape;56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64" name="Google Shape;564;p30"/>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65" name="Google Shape;565;p30"/>
          <p:cNvGrpSpPr/>
          <p:nvPr/>
        </p:nvGrpSpPr>
        <p:grpSpPr>
          <a:xfrm>
            <a:off x="956884" y="2005250"/>
            <a:ext cx="664139" cy="664139"/>
            <a:chOff x="0" y="0"/>
            <a:chExt cx="812800" cy="812800"/>
          </a:xfrm>
        </p:grpSpPr>
        <p:sp>
          <p:nvSpPr>
            <p:cNvPr id="566" name="Google Shape;56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67" name="Google Shape;567;p30"/>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568" name="Google Shape;568;p30"/>
          <p:cNvSpPr/>
          <p:nvPr/>
        </p:nvSpPr>
        <p:spPr>
          <a:xfrm>
            <a:off x="1055717" y="2076423"/>
            <a:ext cx="497357" cy="497356"/>
          </a:xfrm>
          <a:custGeom>
            <a:rect b="b" l="l" r="r" t="t"/>
            <a:pathLst>
              <a:path extrusionOk="0" h="994713" w="994713">
                <a:moveTo>
                  <a:pt x="0" y="0"/>
                </a:moveTo>
                <a:lnTo>
                  <a:pt x="994712" y="0"/>
                </a:lnTo>
                <a:lnTo>
                  <a:pt x="994712" y="994713"/>
                </a:lnTo>
                <a:lnTo>
                  <a:pt x="0" y="994713"/>
                </a:lnTo>
                <a:lnTo>
                  <a:pt x="0" y="0"/>
                </a:lnTo>
                <a:close/>
              </a:path>
            </a:pathLst>
          </a:custGeom>
          <a:blipFill rotWithShape="1">
            <a:blip r:embed="rId3">
              <a:alphaModFix/>
            </a:blip>
            <a:stretch>
              <a:fillRect b="0" l="0" r="0" t="0"/>
            </a:stretch>
          </a:blipFill>
          <a:ln>
            <a:noFill/>
          </a:ln>
        </p:spPr>
      </p:sp>
      <p:sp>
        <p:nvSpPr>
          <p:cNvPr id="569" name="Google Shape;569;p30"/>
          <p:cNvSpPr txBox="1"/>
          <p:nvPr/>
        </p:nvSpPr>
        <p:spPr>
          <a:xfrm>
            <a:off x="514350" y="373232"/>
            <a:ext cx="973500" cy="569400"/>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Clr>
                <a:srgbClr val="000000"/>
              </a:buClr>
              <a:buSzPts val="3700"/>
              <a:buFont typeface="Arial"/>
              <a:buNone/>
            </a:pPr>
            <a:r>
              <a:rPr b="0" i="0" lang="en" sz="3700" u="none" cap="none" strike="noStrike">
                <a:solidFill>
                  <a:srgbClr val="000000"/>
                </a:solidFill>
                <a:latin typeface="Bebas Neue"/>
                <a:ea typeface="Bebas Neue"/>
                <a:cs typeface="Bebas Neue"/>
                <a:sym typeface="Bebas Neue"/>
              </a:rPr>
              <a:t>FASE 3</a:t>
            </a:r>
            <a:endParaRPr b="0" i="0" sz="700" u="none" cap="none" strike="noStrike">
              <a:solidFill>
                <a:srgbClr val="000000"/>
              </a:solidFill>
              <a:latin typeface="Arial"/>
              <a:ea typeface="Arial"/>
              <a:cs typeface="Arial"/>
              <a:sym typeface="Arial"/>
            </a:endParaRPr>
          </a:p>
        </p:txBody>
      </p:sp>
      <p:sp>
        <p:nvSpPr>
          <p:cNvPr id="570" name="Google Shape;570;p30"/>
          <p:cNvSpPr txBox="1"/>
          <p:nvPr/>
        </p:nvSpPr>
        <p:spPr>
          <a:xfrm>
            <a:off x="514350" y="959021"/>
            <a:ext cx="8427900" cy="64350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Clr>
                <a:srgbClr val="000000"/>
              </a:buClr>
              <a:buSzPts val="1100"/>
              <a:buFont typeface="Arial"/>
              <a:buNone/>
            </a:pPr>
            <a:r>
              <a:rPr b="0" i="0" lang="en" sz="1100" u="none" cap="none" strike="noStrike">
                <a:solidFill>
                  <a:srgbClr val="000000"/>
                </a:solidFill>
                <a:latin typeface="Roboto Serif"/>
                <a:ea typeface="Roboto Serif"/>
                <a:cs typeface="Roboto Serif"/>
                <a:sym typeface="Roboto Serif"/>
              </a:rPr>
              <a:t>In deze fase monitor je de opvang op diverse onderdelen. Heb je doelstellingen behaald? Hoe monitor je de voortgang? Hoe ervaren de bewoners de opvanglocatie? Je stuurt bij waar kan. Daarnaast is het waardevol om succesverhalen te delen, lokaal en landelijk. Dit helpt bij het normaliseren van het thema. </a:t>
            </a:r>
            <a:endParaRPr b="0" i="0" sz="700" u="none" cap="none" strike="noStrike">
              <a:solidFill>
                <a:srgbClr val="000000"/>
              </a:solidFill>
              <a:latin typeface="Roboto Serif"/>
              <a:ea typeface="Roboto Serif"/>
              <a:cs typeface="Roboto Serif"/>
              <a:sym typeface="Roboto Serif"/>
            </a:endParaRPr>
          </a:p>
        </p:txBody>
      </p:sp>
      <p:sp>
        <p:nvSpPr>
          <p:cNvPr id="571" name="Google Shape;571;p30"/>
          <p:cNvSpPr txBox="1"/>
          <p:nvPr/>
        </p:nvSpPr>
        <p:spPr>
          <a:xfrm>
            <a:off x="773631" y="2848162"/>
            <a:ext cx="1037100" cy="1539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000"/>
              <a:buFont typeface="Arial"/>
              <a:buNone/>
            </a:pPr>
            <a:r>
              <a:rPr b="1" i="0" lang="en" sz="1000" u="none" cap="none" strike="noStrike">
                <a:solidFill>
                  <a:srgbClr val="060F05"/>
                </a:solidFill>
                <a:latin typeface="Lato"/>
                <a:ea typeface="Lato"/>
                <a:cs typeface="Lato"/>
                <a:sym typeface="Lato"/>
              </a:rPr>
              <a:t>Monitoring  </a:t>
            </a:r>
            <a:endParaRPr b="0" i="0" sz="600" u="none" cap="none" strike="noStrike">
              <a:solidFill>
                <a:srgbClr val="000000"/>
              </a:solidFill>
              <a:latin typeface="Arial"/>
              <a:ea typeface="Arial"/>
              <a:cs typeface="Arial"/>
              <a:sym typeface="Arial"/>
            </a:endParaRPr>
          </a:p>
        </p:txBody>
      </p:sp>
      <p:sp>
        <p:nvSpPr>
          <p:cNvPr id="572" name="Google Shape;572;p30"/>
          <p:cNvSpPr txBox="1"/>
          <p:nvPr/>
        </p:nvSpPr>
        <p:spPr>
          <a:xfrm>
            <a:off x="660000" y="3074100"/>
            <a:ext cx="1471800" cy="1767000"/>
          </a:xfrm>
          <a:prstGeom prst="rect">
            <a:avLst/>
          </a:prstGeom>
          <a:noFill/>
          <a:ln>
            <a:noFill/>
          </a:ln>
        </p:spPr>
        <p:txBody>
          <a:bodyPr anchorCtr="0" anchor="t" bIns="0" lIns="0" spcFirstLastPara="1" rIns="0" wrap="square" tIns="0">
            <a:spAutoFit/>
          </a:bodyPr>
          <a:lstStyle/>
          <a:p>
            <a:pPr indent="-158750" lvl="0" marL="228600" marR="0" rtl="0" algn="l">
              <a:lnSpc>
                <a:spcPct val="140000"/>
              </a:lnSpc>
              <a:spcBef>
                <a:spcPts val="0"/>
              </a:spcBef>
              <a:spcAft>
                <a:spcPts val="0"/>
              </a:spcAft>
              <a:buClr>
                <a:srgbClr val="060F05"/>
              </a:buClr>
              <a:buSzPts val="700"/>
              <a:buFont typeface="Lato"/>
              <a:buChar char="●"/>
            </a:pPr>
            <a:r>
              <a:rPr b="0" i="0" lang="en" sz="700" u="none" cap="none" strike="noStrike">
                <a:solidFill>
                  <a:srgbClr val="060F05"/>
                </a:solidFill>
                <a:latin typeface="Lato"/>
                <a:ea typeface="Lato"/>
                <a:cs typeface="Lato"/>
                <a:sym typeface="Lato"/>
              </a:rPr>
              <a:t>Monitoring uitvoering</a:t>
            </a:r>
            <a:endParaRPr b="0" i="0" sz="700" u="none" cap="none" strike="noStrike">
              <a:solidFill>
                <a:srgbClr val="000000"/>
              </a:solidFill>
              <a:latin typeface="Arial"/>
              <a:ea typeface="Arial"/>
              <a:cs typeface="Arial"/>
              <a:sym typeface="Arial"/>
            </a:endParaRPr>
          </a:p>
          <a:p>
            <a:pPr indent="-107950" lvl="2" marL="3048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Bewonerservaring</a:t>
            </a:r>
            <a:endParaRPr b="0" i="0" sz="700" u="none" cap="none" strike="noStrike">
              <a:solidFill>
                <a:srgbClr val="000000"/>
              </a:solidFill>
              <a:latin typeface="Arial"/>
              <a:ea typeface="Arial"/>
              <a:cs typeface="Arial"/>
              <a:sym typeface="Arial"/>
            </a:endParaRPr>
          </a:p>
          <a:p>
            <a:pPr indent="-107950" lvl="2" marL="3048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Locatie </a:t>
            </a:r>
            <a:endParaRPr b="0" i="0" sz="700" u="none" cap="none" strike="noStrike">
              <a:solidFill>
                <a:srgbClr val="000000"/>
              </a:solidFill>
              <a:latin typeface="Arial"/>
              <a:ea typeface="Arial"/>
              <a:cs typeface="Arial"/>
              <a:sym typeface="Arial"/>
            </a:endParaRPr>
          </a:p>
          <a:p>
            <a:pPr indent="-107950" lvl="2" marL="3048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Samenwerking</a:t>
            </a:r>
            <a:endParaRPr b="0" i="0" sz="700" u="none" cap="none" strike="noStrike">
              <a:solidFill>
                <a:srgbClr val="060F05"/>
              </a:solidFill>
              <a:latin typeface="Lato"/>
              <a:ea typeface="Lato"/>
              <a:cs typeface="Lato"/>
              <a:sym typeface="Lato"/>
            </a:endParaRPr>
          </a:p>
          <a:p>
            <a:pPr indent="-107950" lvl="2" marL="304800" marR="0" rtl="0" algn="l">
              <a:lnSpc>
                <a:spcPct val="140000"/>
              </a:lnSpc>
              <a:spcBef>
                <a:spcPts val="0"/>
              </a:spcBef>
              <a:spcAft>
                <a:spcPts val="0"/>
              </a:spcAft>
              <a:buClr>
                <a:srgbClr val="060F05"/>
              </a:buClr>
              <a:buSzPts val="700"/>
              <a:buFont typeface="Lato"/>
              <a:buChar char="⚬"/>
            </a:pPr>
            <a:r>
              <a:rPr b="0" i="0" lang="en" sz="700" u="none" cap="none" strike="noStrike">
                <a:solidFill>
                  <a:srgbClr val="060F05"/>
                </a:solidFill>
                <a:latin typeface="Lato"/>
                <a:ea typeface="Lato"/>
                <a:cs typeface="Lato"/>
                <a:sym typeface="Lato"/>
              </a:rPr>
              <a:t>Meedoen vanaf dag 1 </a:t>
            </a:r>
            <a:endParaRPr b="0" i="0" sz="700" u="none" cap="none" strike="noStrike">
              <a:solidFill>
                <a:srgbClr val="060F05"/>
              </a:solidFill>
              <a:latin typeface="Lato"/>
              <a:ea typeface="Lato"/>
              <a:cs typeface="Lato"/>
              <a:sym typeface="Lato"/>
            </a:endParaRPr>
          </a:p>
          <a:p>
            <a:pPr indent="-107950" lvl="2" marL="304800" marR="0" rtl="0" algn="l">
              <a:lnSpc>
                <a:spcPct val="140000"/>
              </a:lnSpc>
              <a:spcBef>
                <a:spcPts val="0"/>
              </a:spcBef>
              <a:spcAft>
                <a:spcPts val="0"/>
              </a:spcAft>
              <a:buClr>
                <a:srgbClr val="060F05"/>
              </a:buClr>
              <a:buSzPts val="700"/>
              <a:buFont typeface="Lato"/>
              <a:buChar char="⚬"/>
            </a:pPr>
            <a:r>
              <a:rPr b="0" i="0" lang="en" sz="700" u="none" cap="none" strike="noStrike">
                <a:solidFill>
                  <a:srgbClr val="060F05"/>
                </a:solidFill>
                <a:latin typeface="Lato"/>
                <a:ea typeface="Lato"/>
                <a:cs typeface="Lato"/>
                <a:sym typeface="Lato"/>
              </a:rPr>
              <a:t>Inburgering</a:t>
            </a:r>
            <a:endParaRPr b="0" i="0" sz="700" u="none" cap="none" strike="noStrike">
              <a:solidFill>
                <a:srgbClr val="060F05"/>
              </a:solidFill>
              <a:latin typeface="Lato"/>
              <a:ea typeface="Lato"/>
              <a:cs typeface="Lato"/>
              <a:sym typeface="Lato"/>
            </a:endParaRPr>
          </a:p>
          <a:p>
            <a:pPr indent="-107950" lvl="2" marL="304800" marR="0" rtl="0" algn="l">
              <a:lnSpc>
                <a:spcPct val="140000"/>
              </a:lnSpc>
              <a:spcBef>
                <a:spcPts val="0"/>
              </a:spcBef>
              <a:spcAft>
                <a:spcPts val="0"/>
              </a:spcAft>
              <a:buClr>
                <a:srgbClr val="060F05"/>
              </a:buClr>
              <a:buSzPts val="700"/>
              <a:buFont typeface="Lato"/>
              <a:buChar char="⚬"/>
            </a:pPr>
            <a:r>
              <a:rPr b="0" i="0" lang="en" sz="700" u="none" cap="none" strike="noStrike">
                <a:solidFill>
                  <a:srgbClr val="060F05"/>
                </a:solidFill>
                <a:latin typeface="Lato"/>
                <a:ea typeface="Lato"/>
                <a:cs typeface="Lato"/>
                <a:sym typeface="Lato"/>
              </a:rPr>
              <a:t>Impact op arbeidsmarkt</a:t>
            </a:r>
            <a:endParaRPr b="0" i="0" sz="700" u="none" cap="none" strike="noStrike">
              <a:solidFill>
                <a:srgbClr val="060F05"/>
              </a:solidFill>
              <a:latin typeface="Lato"/>
              <a:ea typeface="Lato"/>
              <a:cs typeface="Lato"/>
              <a:sym typeface="Lato"/>
            </a:endParaRPr>
          </a:p>
          <a:p>
            <a:pPr indent="-158750" lvl="0" marL="228600" marR="0" rtl="0" algn="l">
              <a:lnSpc>
                <a:spcPct val="140000"/>
              </a:lnSpc>
              <a:spcBef>
                <a:spcPts val="0"/>
              </a:spcBef>
              <a:spcAft>
                <a:spcPts val="0"/>
              </a:spcAft>
              <a:buClr>
                <a:srgbClr val="060F05"/>
              </a:buClr>
              <a:buSzPts val="700"/>
              <a:buFont typeface="Lato"/>
              <a:buChar char="●"/>
            </a:pPr>
            <a:r>
              <a:rPr b="0" i="0" lang="en" sz="700" u="none" cap="none" strike="noStrike">
                <a:solidFill>
                  <a:srgbClr val="060F05"/>
                </a:solidFill>
                <a:latin typeface="Lato"/>
                <a:ea typeface="Lato"/>
                <a:cs typeface="Lato"/>
                <a:sym typeface="Lato"/>
              </a:rPr>
              <a:t>Impactevaluatie </a:t>
            </a:r>
            <a:endParaRPr b="0" i="0" sz="700" u="none" cap="none" strike="noStrike">
              <a:solidFill>
                <a:srgbClr val="000000"/>
              </a:solidFill>
              <a:latin typeface="Arial"/>
              <a:ea typeface="Arial"/>
              <a:cs typeface="Arial"/>
              <a:sym typeface="Arial"/>
            </a:endParaRPr>
          </a:p>
          <a:p>
            <a:pPr indent="-158750" lvl="0" marL="228600" marR="0" rtl="0" algn="l">
              <a:lnSpc>
                <a:spcPct val="140000"/>
              </a:lnSpc>
              <a:spcBef>
                <a:spcPts val="0"/>
              </a:spcBef>
              <a:spcAft>
                <a:spcPts val="0"/>
              </a:spcAft>
              <a:buClr>
                <a:srgbClr val="060F05"/>
              </a:buClr>
              <a:buSzPts val="700"/>
              <a:buFont typeface="Lato"/>
              <a:buChar char="●"/>
            </a:pPr>
            <a:r>
              <a:rPr b="0" i="0" lang="en" sz="700" u="none" cap="none" strike="noStrike">
                <a:solidFill>
                  <a:srgbClr val="060F05"/>
                </a:solidFill>
                <a:latin typeface="Lato"/>
                <a:ea typeface="Lato"/>
                <a:cs typeface="Lato"/>
                <a:sym typeface="Lato"/>
              </a:rPr>
              <a:t>Processen vastleggen</a:t>
            </a:r>
            <a:endParaRPr b="0" i="0" sz="700" u="none" cap="none" strike="noStrike">
              <a:solidFill>
                <a:srgbClr val="060F05"/>
              </a:solidFill>
              <a:latin typeface="Lato"/>
              <a:ea typeface="Lato"/>
              <a:cs typeface="Lato"/>
              <a:sym typeface="Lato"/>
            </a:endParaRPr>
          </a:p>
          <a:p>
            <a:pPr indent="0" lvl="0" marL="45720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p:txBody>
      </p:sp>
      <p:grpSp>
        <p:nvGrpSpPr>
          <p:cNvPr id="573" name="Google Shape;573;p30"/>
          <p:cNvGrpSpPr/>
          <p:nvPr/>
        </p:nvGrpSpPr>
        <p:grpSpPr>
          <a:xfrm>
            <a:off x="4600048" y="1898531"/>
            <a:ext cx="877580" cy="877580"/>
            <a:chOff x="0" y="0"/>
            <a:chExt cx="812800" cy="812800"/>
          </a:xfrm>
        </p:grpSpPr>
        <p:sp>
          <p:nvSpPr>
            <p:cNvPr id="574" name="Google Shape;57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75" name="Google Shape;575;p30"/>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76" name="Google Shape;576;p30"/>
          <p:cNvGrpSpPr/>
          <p:nvPr/>
        </p:nvGrpSpPr>
        <p:grpSpPr>
          <a:xfrm>
            <a:off x="4706772" y="2005250"/>
            <a:ext cx="664139" cy="664139"/>
            <a:chOff x="0" y="0"/>
            <a:chExt cx="812800" cy="812800"/>
          </a:xfrm>
        </p:grpSpPr>
        <p:sp>
          <p:nvSpPr>
            <p:cNvPr id="577" name="Google Shape;57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78" name="Google Shape;578;p30"/>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579" name="Google Shape;579;p30"/>
          <p:cNvSpPr/>
          <p:nvPr/>
        </p:nvSpPr>
        <p:spPr>
          <a:xfrm>
            <a:off x="4820698" y="2064206"/>
            <a:ext cx="497357" cy="497357"/>
          </a:xfrm>
          <a:custGeom>
            <a:rect b="b" l="l" r="r" t="t"/>
            <a:pathLst>
              <a:path extrusionOk="0" h="994713" w="994713">
                <a:moveTo>
                  <a:pt x="0" y="0"/>
                </a:moveTo>
                <a:lnTo>
                  <a:pt x="994712" y="0"/>
                </a:lnTo>
                <a:lnTo>
                  <a:pt x="994712" y="994713"/>
                </a:lnTo>
                <a:lnTo>
                  <a:pt x="0" y="994713"/>
                </a:lnTo>
                <a:lnTo>
                  <a:pt x="0" y="0"/>
                </a:lnTo>
                <a:close/>
              </a:path>
            </a:pathLst>
          </a:custGeom>
          <a:blipFill rotWithShape="1">
            <a:blip r:embed="rId3">
              <a:alphaModFix/>
            </a:blip>
            <a:stretch>
              <a:fillRect b="0" l="0" r="0" t="0"/>
            </a:stretch>
          </a:blipFill>
          <a:ln>
            <a:noFill/>
          </a:ln>
        </p:spPr>
      </p:sp>
      <p:sp>
        <p:nvSpPr>
          <p:cNvPr id="580" name="Google Shape;580;p30"/>
          <p:cNvSpPr txBox="1"/>
          <p:nvPr/>
        </p:nvSpPr>
        <p:spPr>
          <a:xfrm>
            <a:off x="4520289" y="2875300"/>
            <a:ext cx="1037100" cy="1539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000"/>
              <a:buFont typeface="Arial"/>
              <a:buNone/>
            </a:pPr>
            <a:r>
              <a:rPr b="1" i="0" lang="en" sz="1000" u="none" cap="none" strike="noStrike">
                <a:solidFill>
                  <a:srgbClr val="060F05"/>
                </a:solidFill>
                <a:latin typeface="Lato"/>
                <a:ea typeface="Lato"/>
                <a:cs typeface="Lato"/>
                <a:sym typeface="Lato"/>
              </a:rPr>
              <a:t>Bijsturen  </a:t>
            </a:r>
            <a:endParaRPr b="0" i="0" sz="600" u="none" cap="none" strike="noStrike">
              <a:solidFill>
                <a:srgbClr val="000000"/>
              </a:solidFill>
              <a:latin typeface="Arial"/>
              <a:ea typeface="Arial"/>
              <a:cs typeface="Arial"/>
              <a:sym typeface="Arial"/>
            </a:endParaRPr>
          </a:p>
        </p:txBody>
      </p:sp>
      <p:sp>
        <p:nvSpPr>
          <p:cNvPr id="581" name="Google Shape;581;p30"/>
          <p:cNvSpPr txBox="1"/>
          <p:nvPr/>
        </p:nvSpPr>
        <p:spPr>
          <a:xfrm>
            <a:off x="4234213" y="3128388"/>
            <a:ext cx="1610100" cy="1162200"/>
          </a:xfrm>
          <a:prstGeom prst="rect">
            <a:avLst/>
          </a:prstGeom>
          <a:noFill/>
          <a:ln>
            <a:noFill/>
          </a:ln>
        </p:spPr>
        <p:txBody>
          <a:bodyPr anchorCtr="0" anchor="t" bIns="45725" lIns="45725" spcFirstLastPara="1" rIns="45725" wrap="square" tIns="45725">
            <a:spAutoFit/>
          </a:bodyPr>
          <a:lstStyle/>
          <a:p>
            <a:pPr indent="-158750" lvl="0" marL="228600" marR="0" rtl="0" algn="l">
              <a:lnSpc>
                <a:spcPct val="115000"/>
              </a:lnSpc>
              <a:spcBef>
                <a:spcPts val="0"/>
              </a:spcBef>
              <a:spcAft>
                <a:spcPts val="0"/>
              </a:spcAft>
              <a:buClr>
                <a:srgbClr val="000000"/>
              </a:buClr>
              <a:buSzPts val="700"/>
              <a:buFont typeface="Arial"/>
              <a:buChar char="●"/>
            </a:pPr>
            <a:r>
              <a:rPr b="0" i="0" lang="en" sz="700" u="none" cap="none" strike="noStrike">
                <a:solidFill>
                  <a:srgbClr val="060F05"/>
                </a:solidFill>
                <a:latin typeface="Lato"/>
                <a:ea typeface="Lato"/>
                <a:cs typeface="Lato"/>
                <a:sym typeface="Lato"/>
              </a:rPr>
              <a:t>Het proces stopt niet na fase 3. Menswaardig opvangen vorm een doorlopend ecosysteem. Heb je gemonitord wat er beter kan? Doorloop je de fasen opnieuw. Wil je de opvang uitbreiden? Idem.</a:t>
            </a:r>
            <a:r>
              <a:rPr b="0" i="0" lang="en" sz="800" u="none" cap="none" strike="noStrike">
                <a:solidFill>
                  <a:schemeClr val="dk1"/>
                </a:solidFill>
                <a:latin typeface="Lato"/>
                <a:ea typeface="Lato"/>
                <a:cs typeface="Lato"/>
                <a:sym typeface="Lato"/>
              </a:rPr>
              <a:t> </a:t>
            </a:r>
            <a:endParaRPr b="0" i="0" sz="800" u="none" cap="none" strike="noStrike">
              <a:solidFill>
                <a:schemeClr val="dk1"/>
              </a:solidFill>
              <a:latin typeface="Lato"/>
              <a:ea typeface="Lato"/>
              <a:cs typeface="Lato"/>
              <a:sym typeface="Lato"/>
            </a:endParaRPr>
          </a:p>
          <a:p>
            <a:pPr indent="0" lvl="0" marL="0" marR="0" rtl="0" algn="l">
              <a:lnSpc>
                <a:spcPct val="140000"/>
              </a:lnSpc>
              <a:spcBef>
                <a:spcPts val="0"/>
              </a:spcBef>
              <a:spcAft>
                <a:spcPts val="0"/>
              </a:spcAft>
              <a:buClr>
                <a:srgbClr val="000000"/>
              </a:buClr>
              <a:buSzPts val="500"/>
              <a:buFont typeface="Arial"/>
              <a:buNone/>
            </a:pPr>
            <a:r>
              <a:t/>
            </a:r>
            <a:endParaRPr b="0" i="0" sz="500" u="none" cap="none" strike="noStrike">
              <a:solidFill>
                <a:srgbClr val="060F05"/>
              </a:solidFill>
              <a:latin typeface="Lato"/>
              <a:ea typeface="Lato"/>
              <a:cs typeface="Lato"/>
              <a:sym typeface="Lato"/>
            </a:endParaRPr>
          </a:p>
          <a:p>
            <a:pPr indent="0" lvl="0" marL="0" marR="0" rtl="0" algn="l">
              <a:lnSpc>
                <a:spcPct val="140000"/>
              </a:lnSpc>
              <a:spcBef>
                <a:spcPts val="0"/>
              </a:spcBef>
              <a:spcAft>
                <a:spcPts val="0"/>
              </a:spcAft>
              <a:buClr>
                <a:srgbClr val="000000"/>
              </a:buClr>
              <a:buSzPts val="500"/>
              <a:buFont typeface="Arial"/>
              <a:buNone/>
            </a:pPr>
            <a:r>
              <a:t/>
            </a:r>
            <a:endParaRPr b="0" i="0" sz="500" u="none" cap="none" strike="noStrike">
              <a:solidFill>
                <a:srgbClr val="060F05"/>
              </a:solidFill>
              <a:latin typeface="Lato"/>
              <a:ea typeface="Lato"/>
              <a:cs typeface="Lato"/>
              <a:sym typeface="Lato"/>
            </a:endParaRPr>
          </a:p>
        </p:txBody>
      </p:sp>
      <p:grpSp>
        <p:nvGrpSpPr>
          <p:cNvPr id="582" name="Google Shape;582;p30"/>
          <p:cNvGrpSpPr/>
          <p:nvPr/>
        </p:nvGrpSpPr>
        <p:grpSpPr>
          <a:xfrm rot="5400000">
            <a:off x="2119369" y="2634757"/>
            <a:ext cx="2218237" cy="1708398"/>
            <a:chOff x="0" y="-57150"/>
            <a:chExt cx="1214873" cy="769930"/>
          </a:xfrm>
        </p:grpSpPr>
        <p:sp>
          <p:nvSpPr>
            <p:cNvPr id="583" name="Google Shape;583;p30"/>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84" name="Google Shape;584;p30"/>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85" name="Google Shape;585;p30"/>
          <p:cNvGrpSpPr/>
          <p:nvPr/>
        </p:nvGrpSpPr>
        <p:grpSpPr>
          <a:xfrm>
            <a:off x="2701105" y="1901427"/>
            <a:ext cx="877580" cy="877580"/>
            <a:chOff x="0" y="0"/>
            <a:chExt cx="812800" cy="812800"/>
          </a:xfrm>
        </p:grpSpPr>
        <p:sp>
          <p:nvSpPr>
            <p:cNvPr id="586" name="Google Shape;58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87" name="Google Shape;587;p30"/>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88" name="Google Shape;588;p30"/>
          <p:cNvGrpSpPr/>
          <p:nvPr/>
        </p:nvGrpSpPr>
        <p:grpSpPr>
          <a:xfrm>
            <a:off x="2804598" y="2008145"/>
            <a:ext cx="664139" cy="664139"/>
            <a:chOff x="0" y="0"/>
            <a:chExt cx="812800" cy="812800"/>
          </a:xfrm>
        </p:grpSpPr>
        <p:sp>
          <p:nvSpPr>
            <p:cNvPr id="589" name="Google Shape;58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90" name="Google Shape;590;p30"/>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591" name="Google Shape;591;p30"/>
          <p:cNvSpPr/>
          <p:nvPr/>
        </p:nvSpPr>
        <p:spPr>
          <a:xfrm>
            <a:off x="2903432" y="2079319"/>
            <a:ext cx="497356" cy="497356"/>
          </a:xfrm>
          <a:custGeom>
            <a:rect b="b" l="l" r="r" t="t"/>
            <a:pathLst>
              <a:path extrusionOk="0" h="994713" w="994713">
                <a:moveTo>
                  <a:pt x="0" y="0"/>
                </a:moveTo>
                <a:lnTo>
                  <a:pt x="994712" y="0"/>
                </a:lnTo>
                <a:lnTo>
                  <a:pt x="994712" y="994713"/>
                </a:lnTo>
                <a:lnTo>
                  <a:pt x="0" y="994713"/>
                </a:lnTo>
                <a:lnTo>
                  <a:pt x="0" y="0"/>
                </a:lnTo>
                <a:close/>
              </a:path>
            </a:pathLst>
          </a:custGeom>
          <a:blipFill rotWithShape="1">
            <a:blip r:embed="rId3">
              <a:alphaModFix/>
            </a:blip>
            <a:stretch>
              <a:fillRect b="0" l="0" r="0" t="0"/>
            </a:stretch>
          </a:blipFill>
          <a:ln>
            <a:noFill/>
          </a:ln>
        </p:spPr>
      </p:sp>
      <p:sp>
        <p:nvSpPr>
          <p:cNvPr id="592" name="Google Shape;592;p30"/>
          <p:cNvSpPr txBox="1"/>
          <p:nvPr/>
        </p:nvSpPr>
        <p:spPr>
          <a:xfrm>
            <a:off x="2621346" y="2851058"/>
            <a:ext cx="1037100" cy="1539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000"/>
              <a:buFont typeface="Arial"/>
              <a:buNone/>
            </a:pPr>
            <a:r>
              <a:rPr b="1" i="0" lang="en" sz="1000" u="none" cap="none" strike="noStrike">
                <a:solidFill>
                  <a:srgbClr val="060F05"/>
                </a:solidFill>
                <a:latin typeface="Lato"/>
                <a:ea typeface="Lato"/>
                <a:cs typeface="Lato"/>
                <a:sym typeface="Lato"/>
              </a:rPr>
              <a:t>Communicatie</a:t>
            </a:r>
            <a:endParaRPr b="0" i="0" sz="600" u="none" cap="none" strike="noStrike">
              <a:solidFill>
                <a:srgbClr val="000000"/>
              </a:solidFill>
              <a:latin typeface="Arial"/>
              <a:ea typeface="Arial"/>
              <a:cs typeface="Arial"/>
              <a:sym typeface="Arial"/>
            </a:endParaRPr>
          </a:p>
        </p:txBody>
      </p:sp>
      <p:sp>
        <p:nvSpPr>
          <p:cNvPr id="593" name="Google Shape;593;p30"/>
          <p:cNvSpPr txBox="1"/>
          <p:nvPr/>
        </p:nvSpPr>
        <p:spPr>
          <a:xfrm>
            <a:off x="2510471" y="3077009"/>
            <a:ext cx="1471800" cy="1163700"/>
          </a:xfrm>
          <a:prstGeom prst="rect">
            <a:avLst/>
          </a:prstGeom>
          <a:noFill/>
          <a:ln>
            <a:noFill/>
          </a:ln>
        </p:spPr>
        <p:txBody>
          <a:bodyPr anchorCtr="0" anchor="t" bIns="0" lIns="0" spcFirstLastPara="1" rIns="0" wrap="square" tIns="0">
            <a:spAutoFit/>
          </a:bodyPr>
          <a:lstStyle/>
          <a:p>
            <a:pPr indent="-158750" lvl="0" marL="228600" marR="0" rtl="0" algn="l">
              <a:lnSpc>
                <a:spcPct val="140000"/>
              </a:lnSpc>
              <a:spcBef>
                <a:spcPts val="0"/>
              </a:spcBef>
              <a:spcAft>
                <a:spcPts val="0"/>
              </a:spcAft>
              <a:buClr>
                <a:srgbClr val="060F05"/>
              </a:buClr>
              <a:buSzPts val="700"/>
              <a:buFont typeface="Lato"/>
              <a:buChar char="●"/>
            </a:pPr>
            <a:r>
              <a:rPr b="0" i="0" lang="en" sz="700" u="none" cap="none" strike="noStrike">
                <a:solidFill>
                  <a:srgbClr val="060F05"/>
                </a:solidFill>
                <a:latin typeface="Lato"/>
                <a:ea typeface="Lato"/>
                <a:cs typeface="Lato"/>
                <a:sym typeface="Lato"/>
              </a:rPr>
              <a:t>Delen van succesverhalen </a:t>
            </a:r>
            <a:endParaRPr b="0" i="0" sz="700" u="none" cap="none" strike="noStrike">
              <a:solidFill>
                <a:srgbClr val="060F05"/>
              </a:solidFill>
              <a:latin typeface="Lato"/>
              <a:ea typeface="Lato"/>
              <a:cs typeface="Lato"/>
              <a:sym typeface="Lato"/>
            </a:endParaRPr>
          </a:p>
          <a:p>
            <a:pPr indent="-158750" lvl="0" marL="228600" marR="0" rtl="0" algn="l">
              <a:lnSpc>
                <a:spcPct val="140000"/>
              </a:lnSpc>
              <a:spcBef>
                <a:spcPts val="0"/>
              </a:spcBef>
              <a:spcAft>
                <a:spcPts val="0"/>
              </a:spcAft>
              <a:buClr>
                <a:srgbClr val="060F05"/>
              </a:buClr>
              <a:buSzPts val="700"/>
              <a:buFont typeface="Lato"/>
              <a:buChar char="●"/>
            </a:pPr>
            <a:r>
              <a:rPr b="0" i="0" lang="en" sz="700" u="none" cap="none" strike="noStrike">
                <a:solidFill>
                  <a:srgbClr val="060F05"/>
                </a:solidFill>
                <a:latin typeface="Lato"/>
                <a:ea typeface="Lato"/>
                <a:cs typeface="Lato"/>
                <a:sym typeface="Lato"/>
              </a:rPr>
              <a:t>Doorlopende  communicatie met de buurt/ stad blijft relevant om te doen </a:t>
            </a:r>
            <a:endParaRPr b="0" i="0" sz="700" u="none" cap="none" strike="noStrike">
              <a:solidFill>
                <a:srgbClr val="060F05"/>
              </a:solidFill>
              <a:latin typeface="Lato"/>
              <a:ea typeface="Lato"/>
              <a:cs typeface="Lato"/>
              <a:sym typeface="Lato"/>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a:p>
            <a:pPr indent="0" lvl="0" marL="45720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p:txBody>
      </p:sp>
      <p:grpSp>
        <p:nvGrpSpPr>
          <p:cNvPr id="594" name="Google Shape;594;p30"/>
          <p:cNvGrpSpPr/>
          <p:nvPr/>
        </p:nvGrpSpPr>
        <p:grpSpPr>
          <a:xfrm>
            <a:off x="828532" y="4551169"/>
            <a:ext cx="994296" cy="295954"/>
            <a:chOff x="22264" y="0"/>
            <a:chExt cx="2800833" cy="833673"/>
          </a:xfrm>
        </p:grpSpPr>
        <p:sp>
          <p:nvSpPr>
            <p:cNvPr id="595" name="Google Shape;595;p30"/>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96" name="Google Shape;596;p30"/>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597" name="Google Shape;597;p30"/>
          <p:cNvGrpSpPr/>
          <p:nvPr/>
        </p:nvGrpSpPr>
        <p:grpSpPr>
          <a:xfrm>
            <a:off x="2676246" y="4199762"/>
            <a:ext cx="994296" cy="295954"/>
            <a:chOff x="22264" y="0"/>
            <a:chExt cx="2800833" cy="833673"/>
          </a:xfrm>
        </p:grpSpPr>
        <p:sp>
          <p:nvSpPr>
            <p:cNvPr id="598" name="Google Shape;598;p30"/>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99" name="Google Shape;599;p30"/>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600" name="Google Shape;600;p30"/>
          <p:cNvGrpSpPr/>
          <p:nvPr/>
        </p:nvGrpSpPr>
        <p:grpSpPr>
          <a:xfrm>
            <a:off x="4536178" y="4190441"/>
            <a:ext cx="994296" cy="295954"/>
            <a:chOff x="22264" y="0"/>
            <a:chExt cx="2800833" cy="833673"/>
          </a:xfrm>
        </p:grpSpPr>
        <p:sp>
          <p:nvSpPr>
            <p:cNvPr id="601" name="Google Shape;601;p30"/>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02" name="Google Shape;602;p30"/>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31"/>
          <p:cNvSpPr txBox="1"/>
          <p:nvPr>
            <p:ph type="ctrTitle"/>
          </p:nvPr>
        </p:nvSpPr>
        <p:spPr>
          <a:xfrm>
            <a:off x="490950" y="401930"/>
            <a:ext cx="6102300" cy="148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Opdracht - 20 minuten</a:t>
            </a:r>
            <a:endParaRPr/>
          </a:p>
        </p:txBody>
      </p:sp>
      <p:sp>
        <p:nvSpPr>
          <p:cNvPr id="608" name="Google Shape;608;p31"/>
          <p:cNvSpPr txBox="1"/>
          <p:nvPr>
            <p:ph idx="1" type="subTitle"/>
          </p:nvPr>
        </p:nvSpPr>
        <p:spPr>
          <a:xfrm>
            <a:off x="490950" y="1200200"/>
            <a:ext cx="8162100" cy="357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191919"/>
                </a:solidFill>
                <a:latin typeface="Roboto Serif"/>
                <a:ea typeface="Roboto Serif"/>
                <a:cs typeface="Roboto Serif"/>
                <a:sym typeface="Roboto Serif"/>
              </a:rPr>
              <a:t>Stap 1: </a:t>
            </a:r>
            <a:r>
              <a:rPr lang="en" sz="1700">
                <a:solidFill>
                  <a:srgbClr val="191919"/>
                </a:solidFill>
              </a:rPr>
              <a:t>Schrijf op:  In welke fase zit jouw gemeente?</a:t>
            </a:r>
            <a:endParaRPr sz="1700">
              <a:solidFill>
                <a:srgbClr val="191919"/>
              </a:solidFill>
            </a:endParaRPr>
          </a:p>
          <a:p>
            <a:pPr indent="0" lvl="0" marL="0" rtl="0" algn="l">
              <a:spcBef>
                <a:spcPts val="0"/>
              </a:spcBef>
              <a:spcAft>
                <a:spcPts val="0"/>
              </a:spcAft>
              <a:buNone/>
            </a:pPr>
            <a:r>
              <a:t/>
            </a:r>
            <a:endParaRPr sz="1700">
              <a:solidFill>
                <a:srgbClr val="191919"/>
              </a:solidFill>
            </a:endParaRPr>
          </a:p>
          <a:p>
            <a:pPr indent="0" lvl="0" marL="0" rtl="0" algn="l">
              <a:spcBef>
                <a:spcPts val="0"/>
              </a:spcBef>
              <a:spcAft>
                <a:spcPts val="0"/>
              </a:spcAft>
              <a:buNone/>
            </a:pPr>
            <a:r>
              <a:rPr b="1" lang="en" sz="1700">
                <a:solidFill>
                  <a:srgbClr val="191919"/>
                </a:solidFill>
                <a:latin typeface="Roboto Serif"/>
                <a:ea typeface="Roboto Serif"/>
                <a:cs typeface="Roboto Serif"/>
                <a:sym typeface="Roboto Serif"/>
              </a:rPr>
              <a:t>Stap 2:</a:t>
            </a:r>
            <a:r>
              <a:rPr lang="en" sz="1700">
                <a:solidFill>
                  <a:srgbClr val="191919"/>
                </a:solidFill>
              </a:rPr>
              <a:t> Vorm een groep en neem een plek in de ruimte</a:t>
            </a:r>
            <a:endParaRPr sz="1700">
              <a:solidFill>
                <a:srgbClr val="191919"/>
              </a:solidFill>
            </a:endParaRPr>
          </a:p>
          <a:p>
            <a:pPr indent="0" lvl="0" marL="0" rtl="0" algn="l">
              <a:spcBef>
                <a:spcPts val="0"/>
              </a:spcBef>
              <a:spcAft>
                <a:spcPts val="0"/>
              </a:spcAft>
              <a:buNone/>
            </a:pPr>
            <a:r>
              <a:t/>
            </a:r>
            <a:endParaRPr sz="1700">
              <a:solidFill>
                <a:srgbClr val="191919"/>
              </a:solidFill>
            </a:endParaRPr>
          </a:p>
          <a:p>
            <a:pPr indent="0" lvl="0" marL="0" rtl="0" algn="l">
              <a:spcBef>
                <a:spcPts val="0"/>
              </a:spcBef>
              <a:spcAft>
                <a:spcPts val="0"/>
              </a:spcAft>
              <a:buNone/>
            </a:pPr>
            <a:r>
              <a:rPr b="1" lang="en" sz="1700">
                <a:solidFill>
                  <a:srgbClr val="191919"/>
                </a:solidFill>
                <a:latin typeface="Roboto Serif"/>
                <a:ea typeface="Roboto Serif"/>
                <a:cs typeface="Roboto Serif"/>
                <a:sym typeface="Roboto Serif"/>
              </a:rPr>
              <a:t>Stap 3:</a:t>
            </a:r>
            <a:r>
              <a:rPr lang="en" sz="1700">
                <a:solidFill>
                  <a:srgbClr val="191919"/>
                </a:solidFill>
              </a:rPr>
              <a:t> Ga in gesprek over de volgende thema’s:</a:t>
            </a:r>
            <a:endParaRPr sz="1700">
              <a:solidFill>
                <a:srgbClr val="191919"/>
              </a:solidFill>
            </a:endParaRPr>
          </a:p>
          <a:p>
            <a:pPr indent="-336550" lvl="1" marL="914400" rtl="0" algn="l">
              <a:spcBef>
                <a:spcPts val="0"/>
              </a:spcBef>
              <a:spcAft>
                <a:spcPts val="0"/>
              </a:spcAft>
              <a:buClr>
                <a:srgbClr val="191919"/>
              </a:buClr>
              <a:buSzPts val="1700"/>
              <a:buChar char="-"/>
            </a:pPr>
            <a:r>
              <a:rPr lang="en" sz="1700">
                <a:solidFill>
                  <a:srgbClr val="191919"/>
                </a:solidFill>
              </a:rPr>
              <a:t>Waar lopen jullie momenteel tegenaan?</a:t>
            </a:r>
            <a:endParaRPr sz="1700">
              <a:solidFill>
                <a:srgbClr val="191919"/>
              </a:solidFill>
            </a:endParaRPr>
          </a:p>
          <a:p>
            <a:pPr indent="-336550" lvl="1" marL="914400" rtl="0" algn="l">
              <a:spcBef>
                <a:spcPts val="0"/>
              </a:spcBef>
              <a:spcAft>
                <a:spcPts val="0"/>
              </a:spcAft>
              <a:buClr>
                <a:srgbClr val="191919"/>
              </a:buClr>
              <a:buSzPts val="1700"/>
              <a:buChar char="-"/>
            </a:pPr>
            <a:r>
              <a:rPr lang="en" sz="1700">
                <a:solidFill>
                  <a:srgbClr val="191919"/>
                </a:solidFill>
              </a:rPr>
              <a:t>Wat zijn de grootste uitdagingen?</a:t>
            </a:r>
            <a:endParaRPr sz="1700">
              <a:solidFill>
                <a:srgbClr val="191919"/>
              </a:solidFill>
            </a:endParaRPr>
          </a:p>
          <a:p>
            <a:pPr indent="-336550" lvl="2" marL="1371600" rtl="0" algn="l">
              <a:spcBef>
                <a:spcPts val="0"/>
              </a:spcBef>
              <a:spcAft>
                <a:spcPts val="0"/>
              </a:spcAft>
              <a:buClr>
                <a:srgbClr val="191919"/>
              </a:buClr>
              <a:buSzPts val="1700"/>
              <a:buChar char="-"/>
            </a:pPr>
            <a:r>
              <a:rPr lang="en" sz="1700">
                <a:solidFill>
                  <a:srgbClr val="191919"/>
                </a:solidFill>
              </a:rPr>
              <a:t>Over welke onderwerpen willen jullie meer kennis of informatie?</a:t>
            </a:r>
            <a:endParaRPr sz="1700">
              <a:solidFill>
                <a:srgbClr val="191919"/>
              </a:solidFill>
            </a:endParaRPr>
          </a:p>
          <a:p>
            <a:pPr indent="-336550" lvl="2" marL="1371600" rtl="0" algn="l">
              <a:spcBef>
                <a:spcPts val="0"/>
              </a:spcBef>
              <a:spcAft>
                <a:spcPts val="0"/>
              </a:spcAft>
              <a:buClr>
                <a:srgbClr val="191919"/>
              </a:buClr>
              <a:buSzPts val="1700"/>
              <a:buChar char="-"/>
            </a:pPr>
            <a:r>
              <a:rPr lang="en" sz="1700">
                <a:solidFill>
                  <a:srgbClr val="191919"/>
                </a:solidFill>
              </a:rPr>
              <a:t>Welke ervaringen of lessen kunnen andere gemeenten van jullie meenemen?</a:t>
            </a:r>
            <a:endParaRPr sz="1700">
              <a:solidFill>
                <a:srgbClr val="191919"/>
              </a:solidFill>
            </a:endParaRPr>
          </a:p>
          <a:p>
            <a:pPr indent="0" lvl="0" marL="0" rtl="0" algn="l">
              <a:spcBef>
                <a:spcPts val="0"/>
              </a:spcBef>
              <a:spcAft>
                <a:spcPts val="0"/>
              </a:spcAft>
              <a:buNone/>
            </a:pPr>
            <a:r>
              <a:t/>
            </a:r>
            <a:endParaRPr sz="1700">
              <a:solidFill>
                <a:srgbClr val="191919"/>
              </a:solidFill>
            </a:endParaRPr>
          </a:p>
          <a:p>
            <a:pPr indent="0" lvl="0" marL="0" rtl="0" algn="l">
              <a:spcBef>
                <a:spcPts val="0"/>
              </a:spcBef>
              <a:spcAft>
                <a:spcPts val="0"/>
              </a:spcAft>
              <a:buNone/>
            </a:pPr>
            <a:r>
              <a:t/>
            </a:r>
            <a:endParaRPr sz="1700">
              <a:solidFill>
                <a:srgbClr val="191919"/>
              </a:solidFill>
            </a:endParaRPr>
          </a:p>
          <a:p>
            <a:pPr indent="0" lvl="0" marL="914400" rtl="0" algn="l">
              <a:spcBef>
                <a:spcPts val="0"/>
              </a:spcBef>
              <a:spcAft>
                <a:spcPts val="0"/>
              </a:spcAft>
              <a:buNone/>
            </a:pPr>
            <a:r>
              <a:t/>
            </a:r>
            <a:endParaRPr sz="1700">
              <a:solidFill>
                <a:srgbClr val="19191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32"/>
          <p:cNvSpPr txBox="1"/>
          <p:nvPr>
            <p:ph type="ctrTitle"/>
          </p:nvPr>
        </p:nvSpPr>
        <p:spPr>
          <a:xfrm>
            <a:off x="568300" y="351848"/>
            <a:ext cx="5387700" cy="148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Plenaire terugkoppeling per groepje</a:t>
            </a:r>
            <a:endParaRPr/>
          </a:p>
        </p:txBody>
      </p:sp>
      <p:sp>
        <p:nvSpPr>
          <p:cNvPr id="614" name="Google Shape;614;p32"/>
          <p:cNvSpPr txBox="1"/>
          <p:nvPr>
            <p:ph idx="1" type="subTitle"/>
          </p:nvPr>
        </p:nvSpPr>
        <p:spPr>
          <a:xfrm>
            <a:off x="568300" y="1833396"/>
            <a:ext cx="5604300" cy="29892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700">
                <a:latin typeface="Roboto Serif"/>
                <a:ea typeface="Roboto Serif"/>
                <a:cs typeface="Roboto Serif"/>
                <a:sym typeface="Roboto Serif"/>
              </a:rPr>
              <a:t>Pitch - 2 minuten per groepje: </a:t>
            </a:r>
            <a:endParaRPr sz="1700"/>
          </a:p>
          <a:p>
            <a:pPr indent="-342900" lvl="0" marL="457200" rtl="0" algn="l">
              <a:lnSpc>
                <a:spcPct val="115000"/>
              </a:lnSpc>
              <a:spcBef>
                <a:spcPts val="1200"/>
              </a:spcBef>
              <a:spcAft>
                <a:spcPts val="0"/>
              </a:spcAft>
              <a:buClr>
                <a:schemeClr val="dk1"/>
              </a:buClr>
              <a:buSzPts val="1800"/>
              <a:buFont typeface="Roboto Serif ExtraLight"/>
              <a:buChar char="●"/>
            </a:pPr>
            <a:r>
              <a:rPr lang="en" sz="1800"/>
              <a:t>Vat kort samen wat jullie hebben besproken</a:t>
            </a:r>
            <a:endParaRPr sz="1800"/>
          </a:p>
          <a:p>
            <a:pPr indent="-342900" lvl="0" marL="457200" rtl="0" algn="l">
              <a:lnSpc>
                <a:spcPct val="115000"/>
              </a:lnSpc>
              <a:spcBef>
                <a:spcPts val="0"/>
              </a:spcBef>
              <a:spcAft>
                <a:spcPts val="0"/>
              </a:spcAft>
              <a:buClr>
                <a:schemeClr val="dk1"/>
              </a:buClr>
              <a:buSzPts val="1800"/>
              <a:buFont typeface="Roboto Serif ExtraLight"/>
              <a:buChar char="●"/>
            </a:pPr>
            <a:r>
              <a:rPr lang="en" sz="1800"/>
              <a:t>Welke (prangende) vragen hebben jullie?</a:t>
            </a:r>
            <a:endParaRPr sz="1800"/>
          </a:p>
          <a:p>
            <a:pPr indent="-342900" lvl="0" marL="457200" marR="0" rtl="0" algn="l">
              <a:lnSpc>
                <a:spcPct val="115000"/>
              </a:lnSpc>
              <a:spcBef>
                <a:spcPts val="0"/>
              </a:spcBef>
              <a:spcAft>
                <a:spcPts val="0"/>
              </a:spcAft>
              <a:buClr>
                <a:schemeClr val="dk1"/>
              </a:buClr>
              <a:buSzPts val="1800"/>
              <a:buFont typeface="Roboto Serif ExtraLight"/>
              <a:buChar char="●"/>
            </a:pPr>
            <a:r>
              <a:rPr lang="en" sz="1800"/>
              <a:t>Wat neem je mee na vandaag? </a:t>
            </a:r>
            <a:endParaRPr sz="1800"/>
          </a:p>
          <a:p>
            <a:pPr indent="-342900" lvl="0" marL="457200" marR="0" rtl="0" algn="l">
              <a:lnSpc>
                <a:spcPct val="115000"/>
              </a:lnSpc>
              <a:spcBef>
                <a:spcPts val="0"/>
              </a:spcBef>
              <a:spcAft>
                <a:spcPts val="0"/>
              </a:spcAft>
              <a:buClr>
                <a:schemeClr val="dk1"/>
              </a:buClr>
              <a:buSzPts val="1800"/>
              <a:buFont typeface="Roboto Serif ExtraLight"/>
              <a:buChar char="●"/>
            </a:pPr>
            <a:r>
              <a:rPr lang="en" sz="1800"/>
              <a:t>Wat heb je nodig om verder te gaan? </a:t>
            </a:r>
            <a:endParaRPr sz="1800"/>
          </a:p>
          <a:p>
            <a:pPr indent="0" lvl="0" marL="0" rtl="0" algn="l">
              <a:spcBef>
                <a:spcPts val="1200"/>
              </a:spcBef>
              <a:spcAft>
                <a:spcPts val="0"/>
              </a:spcAft>
              <a:buNone/>
            </a:pPr>
            <a:r>
              <a:t/>
            </a:r>
            <a:endParaRPr sz="1800">
              <a:latin typeface="Roboto Serif Thin"/>
              <a:ea typeface="Roboto Serif Thin"/>
              <a:cs typeface="Roboto Serif Thin"/>
              <a:sym typeface="Roboto Serif Thin"/>
            </a:endParaRPr>
          </a:p>
        </p:txBody>
      </p:sp>
      <p:pic>
        <p:nvPicPr>
          <p:cNvPr id="615" name="Google Shape;615;p32" title="DSC01478.png"/>
          <p:cNvPicPr preferRelativeResize="0"/>
          <p:nvPr>
            <p:ph idx="2" type="pic"/>
          </p:nvPr>
        </p:nvPicPr>
        <p:blipFill rotWithShape="1">
          <a:blip r:embed="rId3">
            <a:alphaModFix/>
          </a:blip>
          <a:srcRect b="0" l="34685" r="34682" t="0"/>
          <a:stretch/>
        </p:blipFill>
        <p:spPr>
          <a:xfrm>
            <a:off x="6779551" y="232650"/>
            <a:ext cx="2150100" cy="4678200"/>
          </a:xfrm>
          <a:prstGeom prst="roundRect">
            <a:avLst>
              <a:gd fmla="val 16667" name="adj"/>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33"/>
          <p:cNvSpPr txBox="1"/>
          <p:nvPr>
            <p:ph type="ctrTitle"/>
          </p:nvPr>
        </p:nvSpPr>
        <p:spPr>
          <a:xfrm>
            <a:off x="649014" y="1413650"/>
            <a:ext cx="3811200" cy="20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700"/>
              <a:t>Pauze!</a:t>
            </a:r>
            <a:endParaRPr sz="11700"/>
          </a:p>
          <a:p>
            <a:pPr indent="0" lvl="0" marL="0" rtl="0" algn="l">
              <a:spcBef>
                <a:spcPts val="0"/>
              </a:spcBef>
              <a:spcAft>
                <a:spcPts val="0"/>
              </a:spcAft>
              <a:buNone/>
            </a:pPr>
            <a:r>
              <a:t/>
            </a:r>
            <a:endParaRPr/>
          </a:p>
        </p:txBody>
      </p:sp>
      <p:pic>
        <p:nvPicPr>
          <p:cNvPr id="621" name="Google Shape;621;p33" title="055A7549.jpg"/>
          <p:cNvPicPr preferRelativeResize="0"/>
          <p:nvPr>
            <p:ph idx="2" type="pic"/>
          </p:nvPr>
        </p:nvPicPr>
        <p:blipFill rotWithShape="1">
          <a:blip r:embed="rId3">
            <a:alphaModFix/>
          </a:blip>
          <a:srcRect b="4408" l="0" r="0" t="13206"/>
          <a:stretch/>
        </p:blipFill>
        <p:spPr>
          <a:xfrm>
            <a:off x="4671800" y="232650"/>
            <a:ext cx="4257900" cy="4678200"/>
          </a:xfrm>
          <a:prstGeom prst="roundRect">
            <a:avLst>
              <a:gd fmla="val 16667" name="adj"/>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ctrTitle"/>
          </p:nvPr>
        </p:nvSpPr>
        <p:spPr>
          <a:xfrm>
            <a:off x="568300" y="351848"/>
            <a:ext cx="5387700" cy="148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Vandaag</a:t>
            </a:r>
            <a:endParaRPr/>
          </a:p>
        </p:txBody>
      </p:sp>
      <p:sp>
        <p:nvSpPr>
          <p:cNvPr id="80" name="Google Shape;80;p17"/>
          <p:cNvSpPr txBox="1"/>
          <p:nvPr>
            <p:ph idx="1" type="subTitle"/>
          </p:nvPr>
        </p:nvSpPr>
        <p:spPr>
          <a:xfrm>
            <a:off x="568300" y="1413650"/>
            <a:ext cx="5604300" cy="2989200"/>
          </a:xfrm>
          <a:prstGeom prst="rect">
            <a:avLst/>
          </a:prstGeom>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SzPts val="1800"/>
              <a:buFont typeface="Roboto Serif Thin"/>
              <a:buChar char="●"/>
            </a:pPr>
            <a:r>
              <a:rPr lang="en" sz="1800">
                <a:latin typeface="Roboto Serif Thin"/>
                <a:ea typeface="Roboto Serif Thin"/>
                <a:cs typeface="Roboto Serif Thin"/>
                <a:sym typeface="Roboto Serif Thin"/>
              </a:rPr>
              <a:t>Welkom &amp; introductie</a:t>
            </a:r>
            <a:endParaRPr sz="1800">
              <a:latin typeface="Roboto Serif Thin"/>
              <a:ea typeface="Roboto Serif Thin"/>
              <a:cs typeface="Roboto Serif Thin"/>
              <a:sym typeface="Roboto Serif Thin"/>
            </a:endParaRPr>
          </a:p>
          <a:p>
            <a:pPr indent="-342900" lvl="0" marL="457200" marR="0" rtl="0" algn="l">
              <a:lnSpc>
                <a:spcPct val="100000"/>
              </a:lnSpc>
              <a:spcBef>
                <a:spcPts val="0"/>
              </a:spcBef>
              <a:spcAft>
                <a:spcPts val="0"/>
              </a:spcAft>
              <a:buSzPts val="1800"/>
              <a:buFont typeface="Roboto Serif Thin"/>
              <a:buChar char="●"/>
            </a:pPr>
            <a:r>
              <a:rPr lang="en" sz="1800">
                <a:latin typeface="Roboto Serif Thin"/>
                <a:ea typeface="Roboto Serif Thin"/>
                <a:cs typeface="Roboto Serif Thin"/>
                <a:sym typeface="Roboto Serif Thin"/>
              </a:rPr>
              <a:t>Doorlopen roadmap</a:t>
            </a:r>
            <a:endParaRPr sz="1800">
              <a:latin typeface="Roboto Serif Thin"/>
              <a:ea typeface="Roboto Serif Thin"/>
              <a:cs typeface="Roboto Serif Thin"/>
              <a:sym typeface="Roboto Serif Thin"/>
            </a:endParaRPr>
          </a:p>
          <a:p>
            <a:pPr indent="-342900" lvl="0" marL="457200" marR="0" rtl="0" algn="l">
              <a:lnSpc>
                <a:spcPct val="100000"/>
              </a:lnSpc>
              <a:spcBef>
                <a:spcPts val="0"/>
              </a:spcBef>
              <a:spcAft>
                <a:spcPts val="0"/>
              </a:spcAft>
              <a:buSzPts val="1800"/>
              <a:buFont typeface="Roboto Serif Thin"/>
              <a:buChar char="●"/>
            </a:pPr>
            <a:r>
              <a:rPr lang="en" sz="1800">
                <a:latin typeface="Roboto Serif Thin"/>
                <a:ea typeface="Roboto Serif Thin"/>
                <a:cs typeface="Roboto Serif Thin"/>
                <a:sym typeface="Roboto Serif Thin"/>
              </a:rPr>
              <a:t>In gesprek met elkaar</a:t>
            </a:r>
            <a:endParaRPr sz="1800">
              <a:latin typeface="Roboto Serif Thin"/>
              <a:ea typeface="Roboto Serif Thin"/>
              <a:cs typeface="Roboto Serif Thin"/>
              <a:sym typeface="Roboto Serif Thin"/>
            </a:endParaRPr>
          </a:p>
          <a:p>
            <a:pPr indent="-342900" lvl="0" marL="457200" marR="0" rtl="0" algn="l">
              <a:lnSpc>
                <a:spcPct val="100000"/>
              </a:lnSpc>
              <a:spcBef>
                <a:spcPts val="0"/>
              </a:spcBef>
              <a:spcAft>
                <a:spcPts val="0"/>
              </a:spcAft>
              <a:buSzPts val="1800"/>
              <a:buFont typeface="Roboto Serif Thin"/>
              <a:buChar char="●"/>
            </a:pPr>
            <a:r>
              <a:rPr lang="en" sz="1800">
                <a:latin typeface="Roboto Serif Thin"/>
                <a:ea typeface="Roboto Serif Thin"/>
                <a:cs typeface="Roboto Serif Thin"/>
                <a:sym typeface="Roboto Serif Thin"/>
              </a:rPr>
              <a:t>Plenaire afsluiting</a:t>
            </a:r>
            <a:endParaRPr sz="1800">
              <a:latin typeface="Roboto Serif Thin"/>
              <a:ea typeface="Roboto Serif Thin"/>
              <a:cs typeface="Roboto Serif Thin"/>
              <a:sym typeface="Roboto Serif Thin"/>
            </a:endParaRPr>
          </a:p>
          <a:p>
            <a:pPr indent="-342900" lvl="0" marL="457200" marR="0" rtl="0" algn="l">
              <a:lnSpc>
                <a:spcPct val="100000"/>
              </a:lnSpc>
              <a:spcBef>
                <a:spcPts val="0"/>
              </a:spcBef>
              <a:spcAft>
                <a:spcPts val="0"/>
              </a:spcAft>
              <a:buSzPts val="1800"/>
              <a:buFont typeface="Roboto Serif Thin"/>
              <a:buChar char="●"/>
            </a:pPr>
            <a:r>
              <a:rPr lang="en" sz="1800">
                <a:latin typeface="Roboto Serif Thin"/>
                <a:ea typeface="Roboto Serif Thin"/>
                <a:cs typeface="Roboto Serif Thin"/>
                <a:sym typeface="Roboto Serif Thin"/>
              </a:rPr>
              <a:t>Pauze!</a:t>
            </a:r>
            <a:endParaRPr b="1" sz="2100">
              <a:solidFill>
                <a:srgbClr val="191919"/>
              </a:solidFill>
              <a:latin typeface="Roboto Serif"/>
              <a:ea typeface="Roboto Serif"/>
              <a:cs typeface="Roboto Serif"/>
              <a:sym typeface="Roboto Serif"/>
            </a:endParaRPr>
          </a:p>
        </p:txBody>
      </p:sp>
      <p:pic>
        <p:nvPicPr>
          <p:cNvPr id="81" name="Google Shape;81;p17" title="DSC01776.png"/>
          <p:cNvPicPr preferRelativeResize="0"/>
          <p:nvPr>
            <p:ph idx="2" type="pic"/>
          </p:nvPr>
        </p:nvPicPr>
        <p:blipFill rotWithShape="1">
          <a:blip r:embed="rId3">
            <a:alphaModFix/>
          </a:blip>
          <a:srcRect b="0" l="34685" r="34682" t="0"/>
          <a:stretch/>
        </p:blipFill>
        <p:spPr>
          <a:xfrm>
            <a:off x="6779551" y="232650"/>
            <a:ext cx="2150100" cy="4678200"/>
          </a:xfrm>
          <a:prstGeom prst="roundRect">
            <a:avLst>
              <a:gd fmla="val 16667" name="adj"/>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type="ctrTitle"/>
          </p:nvPr>
        </p:nvSpPr>
        <p:spPr>
          <a:xfrm>
            <a:off x="293375" y="770050"/>
            <a:ext cx="8572500" cy="41274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6500">
                <a:solidFill>
                  <a:schemeClr val="dk1"/>
                </a:solidFill>
              </a:rPr>
              <a:t>Welke vormen van opvang heeft jouw gemeente, of zijn jullie aan het overwegen?</a:t>
            </a:r>
            <a:endParaRPr sz="6500">
              <a:solidFill>
                <a:schemeClr val="dk1"/>
              </a:solidFill>
            </a:endParaRPr>
          </a:p>
          <a:p>
            <a:pPr indent="0" lvl="0" marL="0" rtl="0" algn="ctr">
              <a:spcBef>
                <a:spcPts val="1200"/>
              </a:spcBef>
              <a:spcAft>
                <a:spcPts val="0"/>
              </a:spcAft>
              <a:buNone/>
            </a:pPr>
            <a:r>
              <a:t/>
            </a:r>
            <a:endParaRPr sz="65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6648"/>
        </a:solidFill>
      </p:bgPr>
    </p:bg>
    <p:spTree>
      <p:nvGrpSpPr>
        <p:cNvPr id="90" name="Shape 90"/>
        <p:cNvGrpSpPr/>
        <p:nvPr/>
      </p:nvGrpSpPr>
      <p:grpSpPr>
        <a:xfrm>
          <a:off x="0" y="0"/>
          <a:ext cx="0" cy="0"/>
          <a:chOff x="0" y="0"/>
          <a:chExt cx="0" cy="0"/>
        </a:xfrm>
      </p:grpSpPr>
      <p:sp>
        <p:nvSpPr>
          <p:cNvPr id="91" name="Google Shape;91;p19"/>
          <p:cNvSpPr/>
          <p:nvPr/>
        </p:nvSpPr>
        <p:spPr>
          <a:xfrm>
            <a:off x="2734055" y="3417923"/>
            <a:ext cx="972412" cy="597095"/>
          </a:xfrm>
          <a:custGeom>
            <a:rect b="b" l="l" r="r" t="t"/>
            <a:pathLst>
              <a:path extrusionOk="0" h="1194190" w="1944824">
                <a:moveTo>
                  <a:pt x="0" y="0"/>
                </a:moveTo>
                <a:lnTo>
                  <a:pt x="1944823" y="0"/>
                </a:lnTo>
                <a:lnTo>
                  <a:pt x="1944823" y="1194190"/>
                </a:lnTo>
                <a:lnTo>
                  <a:pt x="0" y="1194190"/>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2" name="Google Shape;92;p19"/>
          <p:cNvSpPr/>
          <p:nvPr/>
        </p:nvSpPr>
        <p:spPr>
          <a:xfrm>
            <a:off x="-965316" y="-418487"/>
            <a:ext cx="5561986" cy="5561986"/>
          </a:xfrm>
          <a:custGeom>
            <a:rect b="b" l="l" r="r" t="t"/>
            <a:pathLst>
              <a:path extrusionOk="0" h="11123971" w="11123971">
                <a:moveTo>
                  <a:pt x="0" y="0"/>
                </a:moveTo>
                <a:lnTo>
                  <a:pt x="11123971" y="0"/>
                </a:lnTo>
                <a:lnTo>
                  <a:pt x="11123971" y="11123971"/>
                </a:lnTo>
                <a:lnTo>
                  <a:pt x="0" y="11123971"/>
                </a:lnTo>
                <a:lnTo>
                  <a:pt x="0" y="0"/>
                </a:lnTo>
                <a:close/>
              </a:path>
            </a:pathLst>
          </a:custGeom>
          <a:blipFill rotWithShape="1">
            <a:blip r:embed="rId4">
              <a:alphaModFix amt="61000"/>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3" name="Google Shape;93;p19"/>
          <p:cNvSpPr/>
          <p:nvPr/>
        </p:nvSpPr>
        <p:spPr>
          <a:xfrm>
            <a:off x="3784148" y="3351245"/>
            <a:ext cx="1439910" cy="782529"/>
          </a:xfrm>
          <a:custGeom>
            <a:rect b="b" l="l" r="r" t="t"/>
            <a:pathLst>
              <a:path extrusionOk="0" h="1565058" w="2879819">
                <a:moveTo>
                  <a:pt x="0" y="0"/>
                </a:moveTo>
                <a:lnTo>
                  <a:pt x="2879819" y="0"/>
                </a:lnTo>
                <a:lnTo>
                  <a:pt x="2879819" y="1565058"/>
                </a:lnTo>
                <a:lnTo>
                  <a:pt x="0" y="1565058"/>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4" name="Google Shape;94;p19"/>
          <p:cNvSpPr/>
          <p:nvPr/>
        </p:nvSpPr>
        <p:spPr>
          <a:xfrm>
            <a:off x="3907800" y="4210853"/>
            <a:ext cx="1192604" cy="670840"/>
          </a:xfrm>
          <a:custGeom>
            <a:rect b="b" l="l" r="r" t="t"/>
            <a:pathLst>
              <a:path extrusionOk="0" h="1341680" w="2385208">
                <a:moveTo>
                  <a:pt x="0" y="0"/>
                </a:moveTo>
                <a:lnTo>
                  <a:pt x="2385209" y="0"/>
                </a:lnTo>
                <a:lnTo>
                  <a:pt x="2385209" y="1341680"/>
                </a:lnTo>
                <a:lnTo>
                  <a:pt x="0" y="1341680"/>
                </a:lnTo>
                <a:lnTo>
                  <a:pt x="0" y="0"/>
                </a:lnTo>
                <a:close/>
              </a:path>
            </a:pathLst>
          </a:custGeom>
          <a:blipFill rotWithShape="1">
            <a:blip r:embed="rId6">
              <a:alphaModFix/>
            </a:blip>
            <a:stretch>
              <a:fillRect b="-9260" l="0" r="0" t="-926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5" name="Google Shape;95;p19"/>
          <p:cNvSpPr/>
          <p:nvPr/>
        </p:nvSpPr>
        <p:spPr>
          <a:xfrm>
            <a:off x="7467565" y="4534022"/>
            <a:ext cx="1537137" cy="221132"/>
          </a:xfrm>
          <a:custGeom>
            <a:rect b="b" l="l" r="r" t="t"/>
            <a:pathLst>
              <a:path extrusionOk="0" h="442264" w="3074274">
                <a:moveTo>
                  <a:pt x="0" y="0"/>
                </a:moveTo>
                <a:lnTo>
                  <a:pt x="3074274" y="0"/>
                </a:lnTo>
                <a:lnTo>
                  <a:pt x="3074274" y="442264"/>
                </a:lnTo>
                <a:lnTo>
                  <a:pt x="0" y="442264"/>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6" name="Google Shape;96;p19"/>
          <p:cNvSpPr/>
          <p:nvPr/>
        </p:nvSpPr>
        <p:spPr>
          <a:xfrm>
            <a:off x="6036397" y="3515882"/>
            <a:ext cx="1845696" cy="461424"/>
          </a:xfrm>
          <a:custGeom>
            <a:rect b="b" l="l" r="r" t="t"/>
            <a:pathLst>
              <a:path extrusionOk="0" h="922848" w="3691391">
                <a:moveTo>
                  <a:pt x="0" y="0"/>
                </a:moveTo>
                <a:lnTo>
                  <a:pt x="3691391" y="0"/>
                </a:lnTo>
                <a:lnTo>
                  <a:pt x="3691391" y="922848"/>
                </a:lnTo>
                <a:lnTo>
                  <a:pt x="0" y="922848"/>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7" name="Google Shape;97;p19"/>
          <p:cNvSpPr/>
          <p:nvPr/>
        </p:nvSpPr>
        <p:spPr>
          <a:xfrm>
            <a:off x="4876484" y="3351245"/>
            <a:ext cx="1639009" cy="859608"/>
          </a:xfrm>
          <a:custGeom>
            <a:rect b="b" l="l" r="r" t="t"/>
            <a:pathLst>
              <a:path extrusionOk="0" h="1719216" w="3278018">
                <a:moveTo>
                  <a:pt x="0" y="0"/>
                </a:moveTo>
                <a:lnTo>
                  <a:pt x="3278018" y="0"/>
                </a:lnTo>
                <a:lnTo>
                  <a:pt x="3278018" y="1719216"/>
                </a:lnTo>
                <a:lnTo>
                  <a:pt x="0" y="1719216"/>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8" name="Google Shape;98;p19"/>
          <p:cNvSpPr/>
          <p:nvPr/>
        </p:nvSpPr>
        <p:spPr>
          <a:xfrm>
            <a:off x="5014933" y="3880173"/>
            <a:ext cx="1497954" cy="1497954"/>
          </a:xfrm>
          <a:custGeom>
            <a:rect b="b" l="l" r="r" t="t"/>
            <a:pathLst>
              <a:path extrusionOk="0" h="2995908" w="2995908">
                <a:moveTo>
                  <a:pt x="0" y="0"/>
                </a:moveTo>
                <a:lnTo>
                  <a:pt x="2995908" y="0"/>
                </a:lnTo>
                <a:lnTo>
                  <a:pt x="2995908" y="2995908"/>
                </a:lnTo>
                <a:lnTo>
                  <a:pt x="0" y="2995908"/>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99" name="Google Shape;99;p19"/>
          <p:cNvSpPr/>
          <p:nvPr/>
        </p:nvSpPr>
        <p:spPr>
          <a:xfrm>
            <a:off x="6295422" y="4152773"/>
            <a:ext cx="1327645" cy="762499"/>
          </a:xfrm>
          <a:custGeom>
            <a:rect b="b" l="l" r="r" t="t"/>
            <a:pathLst>
              <a:path extrusionOk="0" h="1524998" w="2655290">
                <a:moveTo>
                  <a:pt x="0" y="0"/>
                </a:moveTo>
                <a:lnTo>
                  <a:pt x="2655290" y="0"/>
                </a:lnTo>
                <a:lnTo>
                  <a:pt x="2655290" y="1524998"/>
                </a:lnTo>
                <a:lnTo>
                  <a:pt x="0" y="1524998"/>
                </a:lnTo>
                <a:lnTo>
                  <a:pt x="0" y="0"/>
                </a:lnTo>
                <a:close/>
              </a:path>
            </a:pathLst>
          </a:custGeom>
          <a:blipFill rotWithShape="1">
            <a:blip r:embed="rId11">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00" name="Google Shape;100;p19"/>
          <p:cNvSpPr/>
          <p:nvPr/>
        </p:nvSpPr>
        <p:spPr>
          <a:xfrm>
            <a:off x="7726590" y="3417923"/>
            <a:ext cx="1298348" cy="649174"/>
          </a:xfrm>
          <a:custGeom>
            <a:rect b="b" l="l" r="r" t="t"/>
            <a:pathLst>
              <a:path extrusionOk="0" h="1298348" w="2596696">
                <a:moveTo>
                  <a:pt x="0" y="0"/>
                </a:moveTo>
                <a:lnTo>
                  <a:pt x="2596696" y="0"/>
                </a:lnTo>
                <a:lnTo>
                  <a:pt x="2596696" y="1298348"/>
                </a:lnTo>
                <a:lnTo>
                  <a:pt x="0" y="1298348"/>
                </a:lnTo>
                <a:lnTo>
                  <a:pt x="0" y="0"/>
                </a:lnTo>
                <a:close/>
              </a:path>
            </a:pathLst>
          </a:custGeom>
          <a:blipFill rotWithShape="1">
            <a:blip r:embed="rId12">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01" name="Google Shape;101;p19"/>
          <p:cNvSpPr txBox="1"/>
          <p:nvPr/>
        </p:nvSpPr>
        <p:spPr>
          <a:xfrm>
            <a:off x="145740" y="-715819"/>
            <a:ext cx="8852700" cy="2725200"/>
          </a:xfrm>
          <a:prstGeom prst="rect">
            <a:avLst/>
          </a:prstGeom>
          <a:noFill/>
          <a:ln>
            <a:noFill/>
          </a:ln>
        </p:spPr>
        <p:txBody>
          <a:bodyPr anchorCtr="0" anchor="t" bIns="0" lIns="0" spcFirstLastPara="1" rIns="0" wrap="square" tIns="0">
            <a:spAutoFit/>
          </a:bodyPr>
          <a:lstStyle/>
          <a:p>
            <a:pPr indent="0" lvl="0" marL="0" marR="0" rtl="0" algn="ctr">
              <a:lnSpc>
                <a:spcPct val="974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39992"/>
              </a:lnSpc>
              <a:spcBef>
                <a:spcPts val="0"/>
              </a:spcBef>
              <a:spcAft>
                <a:spcPts val="0"/>
              </a:spcAft>
              <a:buClr>
                <a:srgbClr val="000000"/>
              </a:buClr>
              <a:buSzPts val="4100"/>
              <a:buFont typeface="Arial"/>
              <a:buNone/>
            </a:pPr>
            <a:r>
              <a:rPr b="0" i="0" lang="en" sz="4100" u="none" cap="none" strike="noStrike">
                <a:solidFill>
                  <a:srgbClr val="E8E7D9"/>
                </a:solidFill>
                <a:latin typeface="Bebas Neue"/>
                <a:ea typeface="Bebas Neue"/>
                <a:cs typeface="Bebas Neue"/>
                <a:sym typeface="Bebas Neue"/>
              </a:rPr>
              <a:t>Menswaardig opvangen vanuit gemeentelijke REgie</a:t>
            </a:r>
            <a:endParaRPr b="0" i="0" sz="700" u="none" cap="none" strike="noStrike">
              <a:solidFill>
                <a:srgbClr val="000000"/>
              </a:solidFill>
              <a:latin typeface="Arial"/>
              <a:ea typeface="Arial"/>
              <a:cs typeface="Arial"/>
              <a:sym typeface="Arial"/>
            </a:endParaRPr>
          </a:p>
          <a:p>
            <a:pPr indent="0" lvl="0" marL="0" marR="0" rtl="0" algn="ctr">
              <a:lnSpc>
                <a:spcPct val="139990"/>
              </a:lnSpc>
              <a:spcBef>
                <a:spcPts val="0"/>
              </a:spcBef>
              <a:spcAft>
                <a:spcPts val="0"/>
              </a:spcAft>
              <a:buClr>
                <a:srgbClr val="000000"/>
              </a:buClr>
              <a:buSzPts val="3200"/>
              <a:buFont typeface="Arial"/>
              <a:buNone/>
            </a:pPr>
            <a:r>
              <a:rPr b="0" i="0" lang="en" sz="3200" u="none" cap="none" strike="noStrike">
                <a:solidFill>
                  <a:srgbClr val="E8E7D9"/>
                </a:solidFill>
                <a:latin typeface="Bebas Neue"/>
                <a:ea typeface="Bebas Neue"/>
                <a:cs typeface="Bebas Neue"/>
                <a:sym typeface="Bebas Neue"/>
              </a:rPr>
              <a:t>Hoe doe je dat?</a:t>
            </a:r>
            <a:endParaRPr b="0" i="0" sz="700" u="none" cap="none" strike="noStrike">
              <a:solidFill>
                <a:srgbClr val="000000"/>
              </a:solidFill>
              <a:latin typeface="Arial"/>
              <a:ea typeface="Arial"/>
              <a:cs typeface="Arial"/>
              <a:sym typeface="Arial"/>
            </a:endParaRPr>
          </a:p>
        </p:txBody>
      </p:sp>
      <p:sp>
        <p:nvSpPr>
          <p:cNvPr id="102" name="Google Shape;102;p19"/>
          <p:cNvSpPr txBox="1"/>
          <p:nvPr/>
        </p:nvSpPr>
        <p:spPr>
          <a:xfrm>
            <a:off x="2617535" y="3044540"/>
            <a:ext cx="12903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E8E7D9"/>
                </a:solidFill>
                <a:latin typeface="Bebas Neue"/>
                <a:ea typeface="Bebas Neue"/>
                <a:cs typeface="Bebas Neue"/>
                <a:sym typeface="Bebas Neue"/>
              </a:rPr>
              <a:t>Coproductie van:</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7D9"/>
        </a:solidFill>
      </p:bgPr>
    </p:bg>
    <p:spTree>
      <p:nvGrpSpPr>
        <p:cNvPr id="110" name="Shape 110"/>
        <p:cNvGrpSpPr/>
        <p:nvPr/>
      </p:nvGrpSpPr>
      <p:grpSpPr>
        <a:xfrm>
          <a:off x="0" y="0"/>
          <a:ext cx="0" cy="0"/>
          <a:chOff x="0" y="0"/>
          <a:chExt cx="0" cy="0"/>
        </a:xfrm>
      </p:grpSpPr>
      <p:sp>
        <p:nvSpPr>
          <p:cNvPr id="111" name="Google Shape;111;p20"/>
          <p:cNvSpPr txBox="1"/>
          <p:nvPr/>
        </p:nvSpPr>
        <p:spPr>
          <a:xfrm>
            <a:off x="254400" y="1332520"/>
            <a:ext cx="8889600" cy="3777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300"/>
              <a:buFont typeface="Arial"/>
              <a:buNone/>
            </a:pPr>
            <a:r>
              <a:rPr b="1" lang="en" sz="1300">
                <a:latin typeface="Roboto Serif"/>
                <a:ea typeface="Roboto Serif"/>
                <a:cs typeface="Roboto Serif"/>
                <a:sym typeface="Roboto Serif"/>
              </a:rPr>
              <a:t>Menswaardig opvangen</a:t>
            </a:r>
            <a:r>
              <a:rPr lang="en" sz="1300">
                <a:latin typeface="Roboto Serif"/>
                <a:ea typeface="Roboto Serif"/>
                <a:cs typeface="Roboto Serif"/>
                <a:sym typeface="Roboto Serif"/>
              </a:rPr>
              <a:t> betekent dat iedereen ongeacht afkomst, achtergrond of status vanaf dag één gezien, gekend en gelijkwaardig behandeld wordt, zowel op als buiten de opvanglocatie. Dit rust op drie pijlers:</a:t>
            </a:r>
            <a:endParaRPr sz="1300">
              <a:latin typeface="Roboto Serif"/>
              <a:ea typeface="Roboto Serif"/>
              <a:cs typeface="Roboto Serif"/>
              <a:sym typeface="Roboto Serif"/>
            </a:endParaRPr>
          </a:p>
          <a:p>
            <a:pPr indent="-298450" lvl="0" marL="457200" rtl="0" algn="l">
              <a:lnSpc>
                <a:spcPct val="115000"/>
              </a:lnSpc>
              <a:spcBef>
                <a:spcPts val="1200"/>
              </a:spcBef>
              <a:spcAft>
                <a:spcPts val="0"/>
              </a:spcAft>
              <a:buSzPts val="1100"/>
              <a:buAutoNum type="arabicPeriod"/>
            </a:pPr>
            <a:r>
              <a:rPr lang="en" sz="1300">
                <a:latin typeface="Roboto Serif"/>
                <a:ea typeface="Roboto Serif"/>
                <a:cs typeface="Roboto Serif"/>
                <a:sym typeface="Roboto Serif"/>
              </a:rPr>
              <a:t>Een veilige en stabiele basis</a:t>
            </a:r>
            <a:endParaRPr sz="1300">
              <a:latin typeface="Roboto Serif"/>
              <a:ea typeface="Roboto Serif"/>
              <a:cs typeface="Roboto Serif"/>
              <a:sym typeface="Roboto Serif"/>
            </a:endParaRPr>
          </a:p>
          <a:p>
            <a:pPr indent="-298450" lvl="0" marL="457200" rtl="0" algn="l">
              <a:lnSpc>
                <a:spcPct val="115000"/>
              </a:lnSpc>
              <a:spcBef>
                <a:spcPts val="0"/>
              </a:spcBef>
              <a:spcAft>
                <a:spcPts val="0"/>
              </a:spcAft>
              <a:buSzPts val="1100"/>
              <a:buAutoNum type="arabicPeriod"/>
            </a:pPr>
            <a:r>
              <a:rPr lang="en" sz="1300">
                <a:latin typeface="Roboto Serif"/>
                <a:ea typeface="Roboto Serif"/>
                <a:cs typeface="Roboto Serif"/>
                <a:sym typeface="Roboto Serif"/>
              </a:rPr>
              <a:t>Een kansrijke start met binding met de samenleving</a:t>
            </a:r>
            <a:endParaRPr sz="1300">
              <a:latin typeface="Roboto Serif"/>
              <a:ea typeface="Roboto Serif"/>
              <a:cs typeface="Roboto Serif"/>
              <a:sym typeface="Roboto Serif"/>
            </a:endParaRPr>
          </a:p>
          <a:p>
            <a:pPr indent="-298450" lvl="0" marL="457200" rtl="0" algn="l">
              <a:lnSpc>
                <a:spcPct val="115000"/>
              </a:lnSpc>
              <a:spcBef>
                <a:spcPts val="0"/>
              </a:spcBef>
              <a:spcAft>
                <a:spcPts val="0"/>
              </a:spcAft>
              <a:buSzPts val="1100"/>
              <a:buAutoNum type="arabicPeriod"/>
            </a:pPr>
            <a:r>
              <a:rPr lang="en" sz="1300">
                <a:latin typeface="Roboto Serif"/>
                <a:ea typeface="Roboto Serif"/>
                <a:cs typeface="Roboto Serif"/>
                <a:sym typeface="Roboto Serif"/>
              </a:rPr>
              <a:t>Toekomstbestendig en gericht op perspectief</a:t>
            </a:r>
            <a:endParaRPr sz="1300">
              <a:latin typeface="Roboto Serif"/>
              <a:ea typeface="Roboto Serif"/>
              <a:cs typeface="Roboto Serif"/>
              <a:sym typeface="Roboto Serif"/>
            </a:endParaRPr>
          </a:p>
          <a:p>
            <a:pPr indent="0" lvl="0" marL="0" rtl="0" algn="l">
              <a:lnSpc>
                <a:spcPct val="115000"/>
              </a:lnSpc>
              <a:spcBef>
                <a:spcPts val="1200"/>
              </a:spcBef>
              <a:spcAft>
                <a:spcPts val="0"/>
              </a:spcAft>
              <a:buNone/>
            </a:pPr>
            <a:r>
              <a:t/>
            </a:r>
            <a:endParaRPr sz="1300">
              <a:latin typeface="Roboto Serif"/>
              <a:ea typeface="Roboto Serif"/>
              <a:cs typeface="Roboto Serif"/>
              <a:sym typeface="Roboto Serif"/>
            </a:endParaRPr>
          </a:p>
          <a:p>
            <a:pPr indent="0" lvl="0" marL="0" rtl="0" algn="l">
              <a:lnSpc>
                <a:spcPct val="115000"/>
              </a:lnSpc>
              <a:spcBef>
                <a:spcPts val="1200"/>
              </a:spcBef>
              <a:spcAft>
                <a:spcPts val="0"/>
              </a:spcAft>
              <a:buNone/>
            </a:pPr>
            <a:r>
              <a:rPr b="1" lang="en" sz="1300">
                <a:latin typeface="Roboto Serif"/>
                <a:ea typeface="Roboto Serif"/>
                <a:cs typeface="Roboto Serif"/>
                <a:sym typeface="Roboto Serif"/>
              </a:rPr>
              <a:t>Eigen regie</a:t>
            </a:r>
            <a:r>
              <a:rPr lang="en" sz="1300">
                <a:latin typeface="Roboto Serif"/>
                <a:ea typeface="Roboto Serif"/>
                <a:cs typeface="Roboto Serif"/>
                <a:sym typeface="Roboto Serif"/>
              </a:rPr>
              <a:t> door de gemeente houdt in dat zij verantwoordelijk is voor de ontwikkeling, organisatie en kwaliteit van de opvang. Dit omvat het laten functioneren van het hele ecosysteem: van locatie-inrichting en samenwerking met partners tot het waarborgen van veilige, waardige en duurzame opvang. Hierbij worden duidelijke afspraken gemaakt over de verdeling van regie.</a:t>
            </a:r>
            <a:endParaRPr sz="1100"/>
          </a:p>
          <a:p>
            <a:pPr indent="0" lvl="0" marL="0" marR="0" rtl="0" algn="l">
              <a:lnSpc>
                <a:spcPct val="140000"/>
              </a:lnSpc>
              <a:spcBef>
                <a:spcPts val="1200"/>
              </a:spcBef>
              <a:spcAft>
                <a:spcPts val="0"/>
              </a:spcAft>
              <a:buClr>
                <a:srgbClr val="000000"/>
              </a:buClr>
              <a:buSzPts val="1300"/>
              <a:buFont typeface="Arial"/>
              <a:buNone/>
            </a:pPr>
            <a:r>
              <a:t/>
            </a:r>
            <a:endParaRPr sz="1300">
              <a:latin typeface="Roboto Serif"/>
              <a:ea typeface="Roboto Serif"/>
              <a:cs typeface="Roboto Serif"/>
              <a:sym typeface="Roboto Serif"/>
            </a:endParaRPr>
          </a:p>
          <a:p>
            <a:pPr indent="0" lvl="0" marL="0" marR="0" rtl="0" algn="l">
              <a:lnSpc>
                <a:spcPct val="140000"/>
              </a:lnSpc>
              <a:spcBef>
                <a:spcPts val="0"/>
              </a:spcBef>
              <a:spcAft>
                <a:spcPts val="0"/>
              </a:spcAft>
              <a:buClr>
                <a:srgbClr val="000000"/>
              </a:buClr>
              <a:buSzPts val="1300"/>
              <a:buFont typeface="Arial"/>
              <a:buNone/>
            </a:pPr>
            <a:r>
              <a:t/>
            </a:r>
            <a:endParaRPr b="0" i="0" sz="1300" u="none" cap="none" strike="noStrike">
              <a:solidFill>
                <a:srgbClr val="000000"/>
              </a:solidFill>
              <a:latin typeface="Roboto Serif"/>
              <a:ea typeface="Roboto Serif"/>
              <a:cs typeface="Roboto Serif"/>
              <a:sym typeface="Roboto Serif"/>
            </a:endParaRPr>
          </a:p>
        </p:txBody>
      </p:sp>
      <p:sp>
        <p:nvSpPr>
          <p:cNvPr id="112" name="Google Shape;112;p20"/>
          <p:cNvSpPr txBox="1"/>
          <p:nvPr/>
        </p:nvSpPr>
        <p:spPr>
          <a:xfrm>
            <a:off x="-118087" y="407568"/>
            <a:ext cx="85563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0" i="0" lang="en" sz="3500" u="none" cap="none" strike="noStrike">
                <a:solidFill>
                  <a:srgbClr val="060F05"/>
                </a:solidFill>
                <a:latin typeface="Bebas Neue"/>
                <a:ea typeface="Bebas Neue"/>
                <a:cs typeface="Bebas Neue"/>
                <a:sym typeface="Bebas Neue"/>
              </a:rPr>
              <a:t>Wat is menswaardig opvangen in gemeentelijke regie?</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7D9"/>
        </a:solidFill>
      </p:bgPr>
    </p:bg>
    <p:spTree>
      <p:nvGrpSpPr>
        <p:cNvPr id="120" name="Shape 120"/>
        <p:cNvGrpSpPr/>
        <p:nvPr/>
      </p:nvGrpSpPr>
      <p:grpSpPr>
        <a:xfrm>
          <a:off x="0" y="0"/>
          <a:ext cx="0" cy="0"/>
          <a:chOff x="0" y="0"/>
          <a:chExt cx="0" cy="0"/>
        </a:xfrm>
      </p:grpSpPr>
      <p:sp>
        <p:nvSpPr>
          <p:cNvPr id="121" name="Google Shape;121;p21"/>
          <p:cNvSpPr/>
          <p:nvPr/>
        </p:nvSpPr>
        <p:spPr>
          <a:xfrm>
            <a:off x="143111" y="1279883"/>
            <a:ext cx="1650701" cy="1650701"/>
          </a:xfrm>
          <a:custGeom>
            <a:rect b="b" l="l" r="r" t="t"/>
            <a:pathLst>
              <a:path extrusionOk="0" h="3301402" w="3301402">
                <a:moveTo>
                  <a:pt x="0" y="0"/>
                </a:moveTo>
                <a:lnTo>
                  <a:pt x="3301402" y="0"/>
                </a:lnTo>
                <a:lnTo>
                  <a:pt x="3301402" y="3301402"/>
                </a:lnTo>
                <a:lnTo>
                  <a:pt x="0" y="3301402"/>
                </a:lnTo>
                <a:lnTo>
                  <a:pt x="0" y="0"/>
                </a:lnTo>
                <a:close/>
              </a:path>
            </a:pathLst>
          </a:custGeom>
          <a:blipFill rotWithShape="1">
            <a:blip r:embed="rId3">
              <a:alphaModFix/>
            </a:blip>
            <a:stretch>
              <a:fillRect b="0" l="0" r="0" t="0"/>
            </a:stretch>
          </a:blipFill>
          <a:ln>
            <a:noFill/>
          </a:ln>
        </p:spPr>
      </p:sp>
      <p:sp>
        <p:nvSpPr>
          <p:cNvPr id="122" name="Google Shape;122;p21"/>
          <p:cNvSpPr txBox="1"/>
          <p:nvPr/>
        </p:nvSpPr>
        <p:spPr>
          <a:xfrm>
            <a:off x="298614" y="385874"/>
            <a:ext cx="7798200" cy="4311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2800"/>
              <a:buFont typeface="Arial"/>
              <a:buNone/>
            </a:pPr>
            <a:r>
              <a:rPr b="0" i="0" lang="en" sz="2800" u="none" cap="none" strike="noStrike">
                <a:solidFill>
                  <a:srgbClr val="060F05"/>
                </a:solidFill>
                <a:latin typeface="Bebas Neue"/>
                <a:ea typeface="Bebas Neue"/>
                <a:cs typeface="Bebas Neue"/>
                <a:sym typeface="Bebas Neue"/>
              </a:rPr>
              <a:t>Waarom menswaardig opvangen vanuit gemeentelijke regie?</a:t>
            </a:r>
            <a:endParaRPr b="0" i="0" sz="700" u="none" cap="none" strike="noStrike">
              <a:solidFill>
                <a:srgbClr val="000000"/>
              </a:solidFill>
              <a:latin typeface="Arial"/>
              <a:ea typeface="Arial"/>
              <a:cs typeface="Arial"/>
              <a:sym typeface="Arial"/>
            </a:endParaRPr>
          </a:p>
        </p:txBody>
      </p:sp>
      <p:sp>
        <p:nvSpPr>
          <p:cNvPr id="123" name="Google Shape;123;p21"/>
          <p:cNvSpPr/>
          <p:nvPr/>
        </p:nvSpPr>
        <p:spPr>
          <a:xfrm>
            <a:off x="1943329" y="1279883"/>
            <a:ext cx="1650701" cy="1650701"/>
          </a:xfrm>
          <a:custGeom>
            <a:rect b="b" l="l" r="r" t="t"/>
            <a:pathLst>
              <a:path extrusionOk="0" h="3301402" w="3301402">
                <a:moveTo>
                  <a:pt x="0" y="0"/>
                </a:moveTo>
                <a:lnTo>
                  <a:pt x="3301402" y="0"/>
                </a:lnTo>
                <a:lnTo>
                  <a:pt x="3301402" y="3301402"/>
                </a:lnTo>
                <a:lnTo>
                  <a:pt x="0" y="3301402"/>
                </a:lnTo>
                <a:lnTo>
                  <a:pt x="0" y="0"/>
                </a:lnTo>
                <a:close/>
              </a:path>
            </a:pathLst>
          </a:custGeom>
          <a:blipFill rotWithShape="1">
            <a:blip r:embed="rId4">
              <a:alphaModFix/>
            </a:blip>
            <a:stretch>
              <a:fillRect b="0" l="0" r="0" t="0"/>
            </a:stretch>
          </a:blipFill>
          <a:ln>
            <a:noFill/>
          </a:ln>
        </p:spPr>
      </p:sp>
      <p:sp>
        <p:nvSpPr>
          <p:cNvPr id="124" name="Google Shape;124;p21"/>
          <p:cNvSpPr/>
          <p:nvPr/>
        </p:nvSpPr>
        <p:spPr>
          <a:xfrm>
            <a:off x="3746430" y="1279883"/>
            <a:ext cx="1650701" cy="1650701"/>
          </a:xfrm>
          <a:custGeom>
            <a:rect b="b" l="l" r="r" t="t"/>
            <a:pathLst>
              <a:path extrusionOk="0" h="3301402" w="3301402">
                <a:moveTo>
                  <a:pt x="0" y="0"/>
                </a:moveTo>
                <a:lnTo>
                  <a:pt x="3301402" y="0"/>
                </a:lnTo>
                <a:lnTo>
                  <a:pt x="3301402" y="3301402"/>
                </a:lnTo>
                <a:lnTo>
                  <a:pt x="0" y="3301402"/>
                </a:lnTo>
                <a:lnTo>
                  <a:pt x="0" y="0"/>
                </a:lnTo>
                <a:close/>
              </a:path>
            </a:pathLst>
          </a:custGeom>
          <a:blipFill rotWithShape="1">
            <a:blip r:embed="rId3">
              <a:alphaModFix/>
            </a:blip>
            <a:stretch>
              <a:fillRect b="0" l="0" r="0" t="0"/>
            </a:stretch>
          </a:blipFill>
          <a:ln>
            <a:noFill/>
          </a:ln>
        </p:spPr>
      </p:sp>
      <p:sp>
        <p:nvSpPr>
          <p:cNvPr id="125" name="Google Shape;125;p21"/>
          <p:cNvSpPr/>
          <p:nvPr/>
        </p:nvSpPr>
        <p:spPr>
          <a:xfrm>
            <a:off x="5550805" y="1200580"/>
            <a:ext cx="1650701" cy="1650701"/>
          </a:xfrm>
          <a:custGeom>
            <a:rect b="b" l="l" r="r" t="t"/>
            <a:pathLst>
              <a:path extrusionOk="0" h="3301402" w="3301402">
                <a:moveTo>
                  <a:pt x="0" y="0"/>
                </a:moveTo>
                <a:lnTo>
                  <a:pt x="3301402" y="0"/>
                </a:lnTo>
                <a:lnTo>
                  <a:pt x="3301402" y="3301402"/>
                </a:lnTo>
                <a:lnTo>
                  <a:pt x="0" y="3301402"/>
                </a:lnTo>
                <a:lnTo>
                  <a:pt x="0" y="0"/>
                </a:lnTo>
                <a:close/>
              </a:path>
            </a:pathLst>
          </a:custGeom>
          <a:blipFill rotWithShape="1">
            <a:blip r:embed="rId4">
              <a:alphaModFix/>
            </a:blip>
            <a:stretch>
              <a:fillRect b="0" l="0" r="0" t="0"/>
            </a:stretch>
          </a:blipFill>
          <a:ln>
            <a:noFill/>
          </a:ln>
        </p:spPr>
      </p:sp>
      <p:sp>
        <p:nvSpPr>
          <p:cNvPr id="126" name="Google Shape;126;p21"/>
          <p:cNvSpPr/>
          <p:nvPr/>
        </p:nvSpPr>
        <p:spPr>
          <a:xfrm>
            <a:off x="7355180" y="1200580"/>
            <a:ext cx="1650701" cy="1650701"/>
          </a:xfrm>
          <a:custGeom>
            <a:rect b="b" l="l" r="r" t="t"/>
            <a:pathLst>
              <a:path extrusionOk="0" h="3301402" w="3301402">
                <a:moveTo>
                  <a:pt x="0" y="0"/>
                </a:moveTo>
                <a:lnTo>
                  <a:pt x="3301402" y="0"/>
                </a:lnTo>
                <a:lnTo>
                  <a:pt x="3301402" y="3301402"/>
                </a:lnTo>
                <a:lnTo>
                  <a:pt x="0" y="3301402"/>
                </a:lnTo>
                <a:lnTo>
                  <a:pt x="0" y="0"/>
                </a:lnTo>
                <a:close/>
              </a:path>
            </a:pathLst>
          </a:custGeom>
          <a:blipFill rotWithShape="1">
            <a:blip r:embed="rId3">
              <a:alphaModFix/>
            </a:blip>
            <a:stretch>
              <a:fillRect b="0" l="0" r="0" t="0"/>
            </a:stretch>
          </a:blipFill>
          <a:ln>
            <a:noFill/>
          </a:ln>
        </p:spPr>
      </p:sp>
      <p:sp>
        <p:nvSpPr>
          <p:cNvPr id="127" name="Google Shape;127;p21"/>
          <p:cNvSpPr txBox="1"/>
          <p:nvPr/>
        </p:nvSpPr>
        <p:spPr>
          <a:xfrm>
            <a:off x="143111" y="3125402"/>
            <a:ext cx="1650900" cy="1736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1200"/>
              <a:buFont typeface="Arial"/>
              <a:buNone/>
            </a:pPr>
            <a:r>
              <a:rPr b="0" i="0" lang="en" sz="1200" u="none" cap="none" strike="noStrike">
                <a:solidFill>
                  <a:srgbClr val="060F05"/>
                </a:solidFill>
                <a:latin typeface="Roboto Serif"/>
                <a:ea typeface="Roboto Serif"/>
                <a:cs typeface="Roboto Serif"/>
                <a:sym typeface="Roboto Serif"/>
              </a:rPr>
              <a:t>Gemeenten hebben grip en inspraak over locatie, uitvoering, personeel en leefomgeving.</a:t>
            </a:r>
            <a:endParaRPr b="0" i="0" sz="700" u="none" cap="none" strike="noStrike">
              <a:solidFill>
                <a:srgbClr val="000000"/>
              </a:solidFill>
              <a:latin typeface="Roboto Serif"/>
              <a:ea typeface="Roboto Serif"/>
              <a:cs typeface="Roboto Serif"/>
              <a:sym typeface="Roboto Serif"/>
            </a:endParaRPr>
          </a:p>
          <a:p>
            <a:pPr indent="0" lvl="0" marL="0" marR="0" rtl="0" algn="ctr">
              <a:lnSpc>
                <a:spcPct val="140016"/>
              </a:lnSpc>
              <a:spcBef>
                <a:spcPts val="0"/>
              </a:spcBef>
              <a:spcAft>
                <a:spcPts val="0"/>
              </a:spcAft>
              <a:buClr>
                <a:srgbClr val="000000"/>
              </a:buClr>
              <a:buSzPts val="1200"/>
              <a:buFont typeface="Arial"/>
              <a:buNone/>
            </a:pPr>
            <a:r>
              <a:t/>
            </a:r>
            <a:endParaRPr b="0" i="0" sz="1200" u="none" cap="none" strike="noStrike">
              <a:solidFill>
                <a:srgbClr val="060F05"/>
              </a:solidFill>
              <a:latin typeface="Arial"/>
              <a:ea typeface="Arial"/>
              <a:cs typeface="Arial"/>
              <a:sym typeface="Arial"/>
            </a:endParaRPr>
          </a:p>
        </p:txBody>
      </p:sp>
      <p:sp>
        <p:nvSpPr>
          <p:cNvPr id="128" name="Google Shape;128;p21"/>
          <p:cNvSpPr txBox="1"/>
          <p:nvPr/>
        </p:nvSpPr>
        <p:spPr>
          <a:xfrm>
            <a:off x="143111" y="1718340"/>
            <a:ext cx="16509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100"/>
              <a:buFont typeface="Arial"/>
              <a:buNone/>
            </a:pPr>
            <a:r>
              <a:rPr b="0" i="0" lang="en" sz="2100" u="none" cap="none" strike="noStrike">
                <a:solidFill>
                  <a:srgbClr val="060F05"/>
                </a:solidFill>
                <a:latin typeface="Bebas Neue"/>
                <a:ea typeface="Bebas Neue"/>
                <a:cs typeface="Bebas Neue"/>
                <a:sym typeface="Bebas Neue"/>
              </a:rPr>
              <a:t>lokaal</a:t>
            </a:r>
            <a:endParaRPr b="0" i="0" sz="7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2100"/>
              <a:buFont typeface="Arial"/>
              <a:buNone/>
            </a:pPr>
            <a:r>
              <a:rPr b="0" i="0" lang="en" sz="2100" u="none" cap="none" strike="noStrike">
                <a:solidFill>
                  <a:srgbClr val="060F05"/>
                </a:solidFill>
                <a:latin typeface="Bebas Neue"/>
                <a:ea typeface="Bebas Neue"/>
                <a:cs typeface="Bebas Neue"/>
                <a:sym typeface="Bebas Neue"/>
              </a:rPr>
              <a:t>Eigenaarschap</a:t>
            </a:r>
            <a:endParaRPr b="0" i="0" sz="700" u="none" cap="none" strike="noStrike">
              <a:solidFill>
                <a:srgbClr val="000000"/>
              </a:solidFill>
              <a:latin typeface="Arial"/>
              <a:ea typeface="Arial"/>
              <a:cs typeface="Arial"/>
              <a:sym typeface="Arial"/>
            </a:endParaRPr>
          </a:p>
        </p:txBody>
      </p:sp>
      <p:sp>
        <p:nvSpPr>
          <p:cNvPr id="129" name="Google Shape;129;p21"/>
          <p:cNvSpPr txBox="1"/>
          <p:nvPr/>
        </p:nvSpPr>
        <p:spPr>
          <a:xfrm>
            <a:off x="2308987" y="1718340"/>
            <a:ext cx="9195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100"/>
              <a:buFont typeface="Arial"/>
              <a:buNone/>
            </a:pPr>
            <a:r>
              <a:rPr b="0" i="0" lang="en" sz="2100" u="none" cap="none" strike="noStrike">
                <a:solidFill>
                  <a:srgbClr val="060F05"/>
                </a:solidFill>
                <a:latin typeface="Bebas Neue"/>
                <a:ea typeface="Bebas Neue"/>
                <a:cs typeface="Bebas Neue"/>
                <a:sym typeface="Bebas Neue"/>
              </a:rPr>
              <a:t>Integraal </a:t>
            </a:r>
            <a:endParaRPr b="0" i="0" sz="7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2100"/>
              <a:buFont typeface="Arial"/>
              <a:buNone/>
            </a:pPr>
            <a:r>
              <a:rPr b="0" i="0" lang="en" sz="2100" u="none" cap="none" strike="noStrike">
                <a:solidFill>
                  <a:srgbClr val="060F05"/>
                </a:solidFill>
                <a:latin typeface="Bebas Neue"/>
                <a:ea typeface="Bebas Neue"/>
                <a:cs typeface="Bebas Neue"/>
                <a:sym typeface="Bebas Neue"/>
              </a:rPr>
              <a:t>beleid</a:t>
            </a:r>
            <a:endParaRPr b="0" i="0" sz="700" u="none" cap="none" strike="noStrike">
              <a:solidFill>
                <a:srgbClr val="000000"/>
              </a:solidFill>
              <a:latin typeface="Arial"/>
              <a:ea typeface="Arial"/>
              <a:cs typeface="Arial"/>
              <a:sym typeface="Arial"/>
            </a:endParaRPr>
          </a:p>
        </p:txBody>
      </p:sp>
      <p:sp>
        <p:nvSpPr>
          <p:cNvPr id="130" name="Google Shape;130;p21"/>
          <p:cNvSpPr txBox="1"/>
          <p:nvPr/>
        </p:nvSpPr>
        <p:spPr>
          <a:xfrm>
            <a:off x="4070309" y="1718340"/>
            <a:ext cx="10044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100"/>
              <a:buFont typeface="Arial"/>
              <a:buNone/>
            </a:pPr>
            <a:r>
              <a:rPr b="0" i="0" lang="en" sz="2100" u="none" cap="none" strike="noStrike">
                <a:solidFill>
                  <a:srgbClr val="060F05"/>
                </a:solidFill>
                <a:latin typeface="Bebas Neue"/>
                <a:ea typeface="Bebas Neue"/>
                <a:cs typeface="Bebas Neue"/>
                <a:sym typeface="Bebas Neue"/>
              </a:rPr>
              <a:t>Verbinding </a:t>
            </a:r>
            <a:endParaRPr b="0" i="0" sz="7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2100"/>
              <a:buFont typeface="Arial"/>
              <a:buNone/>
            </a:pPr>
            <a:r>
              <a:rPr b="0" i="0" lang="en" sz="2100" u="none" cap="none" strike="noStrike">
                <a:solidFill>
                  <a:srgbClr val="060F05"/>
                </a:solidFill>
                <a:latin typeface="Bebas Neue"/>
                <a:ea typeface="Bebas Neue"/>
                <a:cs typeface="Bebas Neue"/>
                <a:sym typeface="Bebas Neue"/>
              </a:rPr>
              <a:t>buurt</a:t>
            </a:r>
            <a:endParaRPr b="0" i="0" sz="700" u="none" cap="none" strike="noStrike">
              <a:solidFill>
                <a:srgbClr val="000000"/>
              </a:solidFill>
              <a:latin typeface="Arial"/>
              <a:ea typeface="Arial"/>
              <a:cs typeface="Arial"/>
              <a:sym typeface="Arial"/>
            </a:endParaRPr>
          </a:p>
        </p:txBody>
      </p:sp>
      <p:sp>
        <p:nvSpPr>
          <p:cNvPr id="131" name="Google Shape;131;p21"/>
          <p:cNvSpPr txBox="1"/>
          <p:nvPr/>
        </p:nvSpPr>
        <p:spPr>
          <a:xfrm>
            <a:off x="5726595" y="1638263"/>
            <a:ext cx="12993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100"/>
              <a:buFont typeface="Arial"/>
              <a:buNone/>
            </a:pPr>
            <a:r>
              <a:rPr b="0" i="0" lang="en" sz="2100" u="none" cap="none" strike="noStrike">
                <a:solidFill>
                  <a:srgbClr val="060F05"/>
                </a:solidFill>
                <a:latin typeface="Bebas Neue"/>
                <a:ea typeface="Bebas Neue"/>
                <a:cs typeface="Bebas Neue"/>
                <a:sym typeface="Bebas Neue"/>
              </a:rPr>
              <a:t>Lokale </a:t>
            </a:r>
            <a:endParaRPr b="0" i="0" sz="7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2100"/>
              <a:buFont typeface="Arial"/>
              <a:buNone/>
            </a:pPr>
            <a:r>
              <a:rPr b="0" i="0" lang="en" sz="2100" u="none" cap="none" strike="noStrike">
                <a:solidFill>
                  <a:srgbClr val="060F05"/>
                </a:solidFill>
                <a:latin typeface="Bebas Neue"/>
                <a:ea typeface="Bebas Neue"/>
                <a:cs typeface="Bebas Neue"/>
                <a:sym typeface="Bebas Neue"/>
              </a:rPr>
              <a:t>samenwerking</a:t>
            </a:r>
            <a:endParaRPr b="0" i="0" sz="700" u="none" cap="none" strike="noStrike">
              <a:solidFill>
                <a:srgbClr val="000000"/>
              </a:solidFill>
              <a:latin typeface="Arial"/>
              <a:ea typeface="Arial"/>
              <a:cs typeface="Arial"/>
              <a:sym typeface="Arial"/>
            </a:endParaRPr>
          </a:p>
        </p:txBody>
      </p:sp>
      <p:sp>
        <p:nvSpPr>
          <p:cNvPr id="132" name="Google Shape;132;p21"/>
          <p:cNvSpPr txBox="1"/>
          <p:nvPr/>
        </p:nvSpPr>
        <p:spPr>
          <a:xfrm>
            <a:off x="7687913" y="1717565"/>
            <a:ext cx="9984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100"/>
              <a:buFont typeface="Arial"/>
              <a:buNone/>
            </a:pPr>
            <a:r>
              <a:rPr b="0" i="0" lang="en" sz="2100" u="none" cap="none" strike="noStrike">
                <a:solidFill>
                  <a:srgbClr val="060F05"/>
                </a:solidFill>
                <a:latin typeface="Bebas Neue"/>
                <a:ea typeface="Bebas Neue"/>
                <a:cs typeface="Bebas Neue"/>
                <a:sym typeface="Bebas Neue"/>
              </a:rPr>
              <a:t>Wettelijke </a:t>
            </a:r>
            <a:endParaRPr b="0" i="0" sz="7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2100"/>
              <a:buFont typeface="Arial"/>
              <a:buNone/>
            </a:pPr>
            <a:r>
              <a:rPr b="0" i="0" lang="en" sz="2100" u="none" cap="none" strike="noStrike">
                <a:solidFill>
                  <a:srgbClr val="060F05"/>
                </a:solidFill>
                <a:latin typeface="Bebas Neue"/>
                <a:ea typeface="Bebas Neue"/>
                <a:cs typeface="Bebas Neue"/>
                <a:sym typeface="Bebas Neue"/>
              </a:rPr>
              <a:t>kaders</a:t>
            </a:r>
            <a:endParaRPr b="0" i="0" sz="700" u="none" cap="none" strike="noStrike">
              <a:solidFill>
                <a:srgbClr val="000000"/>
              </a:solidFill>
              <a:latin typeface="Arial"/>
              <a:ea typeface="Arial"/>
              <a:cs typeface="Arial"/>
              <a:sym typeface="Arial"/>
            </a:endParaRPr>
          </a:p>
        </p:txBody>
      </p:sp>
      <p:sp>
        <p:nvSpPr>
          <p:cNvPr id="133" name="Google Shape;133;p21"/>
          <p:cNvSpPr txBox="1"/>
          <p:nvPr/>
        </p:nvSpPr>
        <p:spPr>
          <a:xfrm>
            <a:off x="1943329" y="3125402"/>
            <a:ext cx="1650900" cy="2253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1200"/>
              <a:buFont typeface="Arial"/>
              <a:buNone/>
            </a:pPr>
            <a:r>
              <a:rPr b="0" i="0" lang="en" sz="1200" u="none" cap="none" strike="noStrike">
                <a:solidFill>
                  <a:srgbClr val="060F05"/>
                </a:solidFill>
                <a:latin typeface="Roboto Serif"/>
                <a:ea typeface="Roboto Serif"/>
                <a:cs typeface="Roboto Serif"/>
                <a:sym typeface="Roboto Serif"/>
              </a:rPr>
              <a:t>Het biedt kans om integraal te werken. Opvang, zorg, onderwijs, huisvesting en participatie vormen één samenhangend geheel.</a:t>
            </a:r>
            <a:endParaRPr b="0" i="0" sz="700" u="none" cap="none" strike="noStrike">
              <a:solidFill>
                <a:srgbClr val="000000"/>
              </a:solidFill>
              <a:latin typeface="Roboto Serif"/>
              <a:ea typeface="Roboto Serif"/>
              <a:cs typeface="Roboto Serif"/>
              <a:sym typeface="Roboto Serif"/>
            </a:endParaRPr>
          </a:p>
          <a:p>
            <a:pPr indent="0" lvl="0" marL="0" marR="0" rtl="0" algn="ctr">
              <a:lnSpc>
                <a:spcPct val="140016"/>
              </a:lnSpc>
              <a:spcBef>
                <a:spcPts val="0"/>
              </a:spcBef>
              <a:spcAft>
                <a:spcPts val="0"/>
              </a:spcAft>
              <a:buClr>
                <a:srgbClr val="000000"/>
              </a:buClr>
              <a:buSzPts val="1200"/>
              <a:buFont typeface="Arial"/>
              <a:buNone/>
            </a:pPr>
            <a:r>
              <a:t/>
            </a:r>
            <a:endParaRPr b="0" i="0" sz="1200" u="none" cap="none" strike="noStrike">
              <a:solidFill>
                <a:srgbClr val="060F05"/>
              </a:solidFill>
              <a:latin typeface="Arial"/>
              <a:ea typeface="Arial"/>
              <a:cs typeface="Arial"/>
              <a:sym typeface="Arial"/>
            </a:endParaRPr>
          </a:p>
        </p:txBody>
      </p:sp>
      <p:sp>
        <p:nvSpPr>
          <p:cNvPr id="134" name="Google Shape;134;p21"/>
          <p:cNvSpPr txBox="1"/>
          <p:nvPr/>
        </p:nvSpPr>
        <p:spPr>
          <a:xfrm>
            <a:off x="3819795" y="3125402"/>
            <a:ext cx="1650900" cy="1736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1200"/>
              <a:buFont typeface="Arial"/>
              <a:buNone/>
            </a:pPr>
            <a:r>
              <a:rPr b="0" i="0" lang="en" sz="1200" u="none" cap="none" strike="noStrike">
                <a:solidFill>
                  <a:srgbClr val="060F05"/>
                </a:solidFill>
                <a:latin typeface="Roboto Serif"/>
                <a:ea typeface="Roboto Serif"/>
                <a:cs typeface="Roboto Serif"/>
                <a:sym typeface="Roboto Serif"/>
              </a:rPr>
              <a:t>Het zorgt voor betere verbinding met de buurt en inwoners van de gemeente. Dit is bevorderd voor draagvlak. </a:t>
            </a:r>
            <a:endParaRPr b="0" i="0" sz="700" u="none" cap="none" strike="noStrike">
              <a:solidFill>
                <a:srgbClr val="000000"/>
              </a:solidFill>
              <a:latin typeface="Roboto Serif"/>
              <a:ea typeface="Roboto Serif"/>
              <a:cs typeface="Roboto Serif"/>
              <a:sym typeface="Roboto Serif"/>
            </a:endParaRPr>
          </a:p>
        </p:txBody>
      </p:sp>
      <p:sp>
        <p:nvSpPr>
          <p:cNvPr id="135" name="Google Shape;135;p21"/>
          <p:cNvSpPr txBox="1"/>
          <p:nvPr/>
        </p:nvSpPr>
        <p:spPr>
          <a:xfrm>
            <a:off x="5618133" y="3125402"/>
            <a:ext cx="1650900" cy="19950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1200"/>
              <a:buFont typeface="Arial"/>
              <a:buNone/>
            </a:pPr>
            <a:r>
              <a:rPr b="0" i="0" lang="en" sz="1200" u="none" cap="none" strike="noStrike">
                <a:solidFill>
                  <a:srgbClr val="060F05"/>
                </a:solidFill>
                <a:latin typeface="Roboto Serif"/>
                <a:ea typeface="Roboto Serif"/>
                <a:cs typeface="Roboto Serif"/>
                <a:sym typeface="Roboto Serif"/>
              </a:rPr>
              <a:t>Gemeenten werken samen met lokale partners om de wettelijke opvangtaak voor  bewoners effectief uit te voeren.</a:t>
            </a:r>
            <a:endParaRPr b="0" i="0" sz="700" u="none" cap="none" strike="noStrike">
              <a:solidFill>
                <a:srgbClr val="000000"/>
              </a:solidFill>
              <a:latin typeface="Roboto Serif"/>
              <a:ea typeface="Roboto Serif"/>
              <a:cs typeface="Roboto Serif"/>
              <a:sym typeface="Roboto Serif"/>
            </a:endParaRPr>
          </a:p>
          <a:p>
            <a:pPr indent="0" lvl="0" marL="0" marR="0" rtl="0" algn="ctr">
              <a:lnSpc>
                <a:spcPct val="140016"/>
              </a:lnSpc>
              <a:spcBef>
                <a:spcPts val="0"/>
              </a:spcBef>
              <a:spcAft>
                <a:spcPts val="0"/>
              </a:spcAft>
              <a:buClr>
                <a:srgbClr val="000000"/>
              </a:buClr>
              <a:buSzPts val="1200"/>
              <a:buFont typeface="Arial"/>
              <a:buNone/>
            </a:pPr>
            <a:r>
              <a:t/>
            </a:r>
            <a:endParaRPr b="0" i="0" sz="1200" u="none" cap="none" strike="noStrike">
              <a:solidFill>
                <a:srgbClr val="060F05"/>
              </a:solidFill>
              <a:latin typeface="Arial"/>
              <a:ea typeface="Arial"/>
              <a:cs typeface="Arial"/>
              <a:sym typeface="Arial"/>
            </a:endParaRPr>
          </a:p>
        </p:txBody>
      </p:sp>
      <p:sp>
        <p:nvSpPr>
          <p:cNvPr id="136" name="Google Shape;136;p21"/>
          <p:cNvSpPr txBox="1"/>
          <p:nvPr/>
        </p:nvSpPr>
        <p:spPr>
          <a:xfrm>
            <a:off x="7416472" y="3125402"/>
            <a:ext cx="1650900" cy="1736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1200"/>
              <a:buFont typeface="Arial"/>
              <a:buNone/>
            </a:pPr>
            <a:r>
              <a:rPr b="0" i="0" lang="en" sz="1200" u="none" cap="none" strike="noStrike">
                <a:solidFill>
                  <a:srgbClr val="060F05"/>
                </a:solidFill>
                <a:latin typeface="Roboto Serif"/>
                <a:ea typeface="Roboto Serif"/>
                <a:cs typeface="Roboto Serif"/>
                <a:sym typeface="Roboto Serif"/>
              </a:rPr>
              <a:t>Gemeenten kunnen binnen de uitvoering van wettelijke kaders direct sturen en afstemmen op lokale behoeften.</a:t>
            </a:r>
            <a:endParaRPr b="0" i="0" sz="700" u="none" cap="none" strike="noStrike">
              <a:solidFill>
                <a:srgbClr val="000000"/>
              </a:solidFill>
              <a:latin typeface="Roboto Serif"/>
              <a:ea typeface="Roboto Serif"/>
              <a:cs typeface="Roboto Serif"/>
              <a:sym typeface="Roboto Serif"/>
            </a:endParaRPr>
          </a:p>
          <a:p>
            <a:pPr indent="0" lvl="0" marL="0" marR="0" rtl="0" algn="ctr">
              <a:lnSpc>
                <a:spcPct val="140016"/>
              </a:lnSpc>
              <a:spcBef>
                <a:spcPts val="0"/>
              </a:spcBef>
              <a:spcAft>
                <a:spcPts val="0"/>
              </a:spcAft>
              <a:buClr>
                <a:srgbClr val="000000"/>
              </a:buClr>
              <a:buSzPts val="1200"/>
              <a:buFont typeface="Arial"/>
              <a:buNone/>
            </a:pPr>
            <a:r>
              <a:t/>
            </a:r>
            <a:endParaRPr b="0" i="0" sz="1200" u="none" cap="none" strike="noStrike">
              <a:solidFill>
                <a:srgbClr val="060F05"/>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6648"/>
        </a:solidFill>
      </p:bgPr>
    </p:bg>
    <p:spTree>
      <p:nvGrpSpPr>
        <p:cNvPr id="144" name="Shape 144"/>
        <p:cNvGrpSpPr/>
        <p:nvPr/>
      </p:nvGrpSpPr>
      <p:grpSpPr>
        <a:xfrm>
          <a:off x="0" y="0"/>
          <a:ext cx="0" cy="0"/>
          <a:chOff x="0" y="0"/>
          <a:chExt cx="0" cy="0"/>
        </a:xfrm>
      </p:grpSpPr>
      <p:sp>
        <p:nvSpPr>
          <p:cNvPr id="145" name="Google Shape;145;p22"/>
          <p:cNvSpPr/>
          <p:nvPr/>
        </p:nvSpPr>
        <p:spPr>
          <a:xfrm>
            <a:off x="0" y="1045845"/>
            <a:ext cx="9144000" cy="3051810"/>
          </a:xfrm>
          <a:custGeom>
            <a:rect b="b" l="l" r="r" t="t"/>
            <a:pathLst>
              <a:path extrusionOk="0" h="6103620" w="18288000">
                <a:moveTo>
                  <a:pt x="0" y="0"/>
                </a:moveTo>
                <a:lnTo>
                  <a:pt x="18288000" y="0"/>
                </a:lnTo>
                <a:lnTo>
                  <a:pt x="18288000" y="6103620"/>
                </a:lnTo>
                <a:lnTo>
                  <a:pt x="0" y="6103620"/>
                </a:lnTo>
                <a:lnTo>
                  <a:pt x="0" y="0"/>
                </a:lnTo>
                <a:close/>
              </a:path>
            </a:pathLst>
          </a:custGeom>
          <a:blipFill rotWithShape="1">
            <a:blip r:embed="rId3">
              <a:alphaModFix/>
            </a:blip>
            <a:stretch>
              <a:fillRect b="0" l="0" r="0" t="0"/>
            </a:stretch>
          </a:blipFill>
          <a:ln>
            <a:noFill/>
          </a:ln>
        </p:spPr>
      </p:sp>
      <p:sp>
        <p:nvSpPr>
          <p:cNvPr id="146" name="Google Shape;146;p22"/>
          <p:cNvSpPr txBox="1"/>
          <p:nvPr/>
        </p:nvSpPr>
        <p:spPr>
          <a:xfrm>
            <a:off x="494557" y="1107251"/>
            <a:ext cx="1315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2000"/>
              <a:buFont typeface="Arial"/>
              <a:buNone/>
            </a:pPr>
            <a:r>
              <a:rPr b="0" i="0" lang="en" sz="2000" u="none" cap="none" strike="noStrike">
                <a:solidFill>
                  <a:srgbClr val="000000"/>
                </a:solidFill>
                <a:latin typeface="Bebas Neue"/>
                <a:ea typeface="Bebas Neue"/>
                <a:cs typeface="Bebas Neue"/>
                <a:sym typeface="Bebas Neue"/>
              </a:rPr>
              <a:t>FASE 0 </a:t>
            </a:r>
            <a:endParaRPr b="0" i="0" sz="700" u="none" cap="none" strike="noStrike">
              <a:solidFill>
                <a:srgbClr val="000000"/>
              </a:solidFill>
              <a:latin typeface="Arial"/>
              <a:ea typeface="Arial"/>
              <a:cs typeface="Arial"/>
              <a:sym typeface="Arial"/>
            </a:endParaRPr>
          </a:p>
        </p:txBody>
      </p:sp>
      <p:sp>
        <p:nvSpPr>
          <p:cNvPr id="147" name="Google Shape;147;p22"/>
          <p:cNvSpPr txBox="1"/>
          <p:nvPr/>
        </p:nvSpPr>
        <p:spPr>
          <a:xfrm>
            <a:off x="2731371" y="3074362"/>
            <a:ext cx="1315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2000"/>
              <a:buFont typeface="Arial"/>
              <a:buNone/>
            </a:pPr>
            <a:r>
              <a:rPr b="0" i="0" lang="en" sz="2000" u="none" cap="none" strike="noStrike">
                <a:solidFill>
                  <a:srgbClr val="000000"/>
                </a:solidFill>
                <a:latin typeface="Bebas Neue"/>
                <a:ea typeface="Bebas Neue"/>
                <a:cs typeface="Bebas Neue"/>
                <a:sym typeface="Bebas Neue"/>
              </a:rPr>
              <a:t>Fase 1</a:t>
            </a:r>
            <a:endParaRPr b="0" i="0" sz="700" u="none" cap="none" strike="noStrike">
              <a:solidFill>
                <a:srgbClr val="000000"/>
              </a:solidFill>
              <a:latin typeface="Arial"/>
              <a:ea typeface="Arial"/>
              <a:cs typeface="Arial"/>
              <a:sym typeface="Arial"/>
            </a:endParaRPr>
          </a:p>
        </p:txBody>
      </p:sp>
      <p:sp>
        <p:nvSpPr>
          <p:cNvPr id="148" name="Google Shape;148;p22"/>
          <p:cNvSpPr txBox="1"/>
          <p:nvPr/>
        </p:nvSpPr>
        <p:spPr>
          <a:xfrm>
            <a:off x="385430" y="1470306"/>
            <a:ext cx="1424400" cy="7542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rgbClr val="000000"/>
              </a:buClr>
              <a:buSzPts val="1000"/>
              <a:buFont typeface="Arial"/>
              <a:buNone/>
            </a:pPr>
            <a:r>
              <a:rPr b="0" i="0" lang="en" sz="1000" u="none" cap="none" strike="noStrike">
                <a:solidFill>
                  <a:srgbClr val="000000"/>
                </a:solidFill>
                <a:latin typeface="Roboto Serif"/>
                <a:ea typeface="Roboto Serif"/>
                <a:cs typeface="Roboto Serif"/>
                <a:sym typeface="Roboto Serif"/>
              </a:rPr>
              <a:t>Startnota, contractering &amp; businesscase</a:t>
            </a:r>
            <a:endParaRPr b="0" i="0" sz="700" u="none" cap="none" strike="noStrike">
              <a:solidFill>
                <a:srgbClr val="000000"/>
              </a:solidFill>
              <a:latin typeface="Roboto Serif"/>
              <a:ea typeface="Roboto Serif"/>
              <a:cs typeface="Roboto Serif"/>
              <a:sym typeface="Roboto Serif"/>
            </a:endParaRPr>
          </a:p>
          <a:p>
            <a:pPr indent="0" lvl="0" marL="0" marR="0" rtl="0" algn="ctr">
              <a:lnSpc>
                <a:spcPct val="140020"/>
              </a:lnSpc>
              <a:spcBef>
                <a:spcPts val="0"/>
              </a:spcBef>
              <a:spcAft>
                <a:spcPts val="0"/>
              </a:spcAft>
              <a:buClr>
                <a:srgbClr val="000000"/>
              </a:buClr>
              <a:buSzPts val="700"/>
              <a:buFont typeface="Arial"/>
              <a:buNone/>
            </a:pPr>
            <a:r>
              <a:t/>
            </a:r>
            <a:endParaRPr b="0" i="0" sz="700" u="none" cap="none" strike="noStrike">
              <a:solidFill>
                <a:srgbClr val="000000"/>
              </a:solidFill>
              <a:latin typeface="Roboto Serif"/>
              <a:ea typeface="Roboto Serif"/>
              <a:cs typeface="Roboto Serif"/>
              <a:sym typeface="Roboto Serif"/>
            </a:endParaRPr>
          </a:p>
        </p:txBody>
      </p:sp>
      <p:sp>
        <p:nvSpPr>
          <p:cNvPr id="149" name="Google Shape;149;p22"/>
          <p:cNvSpPr txBox="1"/>
          <p:nvPr/>
        </p:nvSpPr>
        <p:spPr>
          <a:xfrm>
            <a:off x="2828678" y="3393532"/>
            <a:ext cx="1218000" cy="5850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Clr>
                <a:srgbClr val="000000"/>
              </a:buClr>
              <a:buSzPts val="1000"/>
              <a:buFont typeface="Arial"/>
              <a:buNone/>
            </a:pPr>
            <a:r>
              <a:rPr b="0" i="0" lang="en" sz="1000" u="none" cap="none" strike="noStrike">
                <a:solidFill>
                  <a:srgbClr val="000000"/>
                </a:solidFill>
                <a:latin typeface="Roboto Serif"/>
                <a:ea typeface="Roboto Serif"/>
                <a:cs typeface="Roboto Serif"/>
                <a:sym typeface="Roboto Serif"/>
              </a:rPr>
              <a:t>Opstarten: personeel, locatie &amp; partners</a:t>
            </a:r>
            <a:endParaRPr b="0" i="0" sz="800" u="none" cap="none" strike="noStrike">
              <a:solidFill>
                <a:srgbClr val="000000"/>
              </a:solidFill>
              <a:latin typeface="Roboto Serif"/>
              <a:ea typeface="Roboto Serif"/>
              <a:cs typeface="Roboto Serif"/>
              <a:sym typeface="Roboto Serif"/>
            </a:endParaRPr>
          </a:p>
        </p:txBody>
      </p:sp>
      <p:sp>
        <p:nvSpPr>
          <p:cNvPr id="150" name="Google Shape;150;p22"/>
          <p:cNvSpPr txBox="1"/>
          <p:nvPr/>
        </p:nvSpPr>
        <p:spPr>
          <a:xfrm>
            <a:off x="5070560" y="1168681"/>
            <a:ext cx="1315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2000"/>
              <a:buFont typeface="Arial"/>
              <a:buNone/>
            </a:pPr>
            <a:r>
              <a:rPr b="0" i="0" lang="en" sz="2000" u="none" cap="none" strike="noStrike">
                <a:solidFill>
                  <a:srgbClr val="000000"/>
                </a:solidFill>
                <a:latin typeface="Bebas Neue"/>
                <a:ea typeface="Bebas Neue"/>
                <a:cs typeface="Bebas Neue"/>
                <a:sym typeface="Bebas Neue"/>
              </a:rPr>
              <a:t>Fase 2</a:t>
            </a:r>
            <a:endParaRPr b="0" i="0" sz="700" u="none" cap="none" strike="noStrike">
              <a:solidFill>
                <a:srgbClr val="000000"/>
              </a:solidFill>
              <a:latin typeface="Arial"/>
              <a:ea typeface="Arial"/>
              <a:cs typeface="Arial"/>
              <a:sym typeface="Arial"/>
            </a:endParaRPr>
          </a:p>
        </p:txBody>
      </p:sp>
      <p:sp>
        <p:nvSpPr>
          <p:cNvPr id="151" name="Google Shape;151;p22"/>
          <p:cNvSpPr txBox="1"/>
          <p:nvPr/>
        </p:nvSpPr>
        <p:spPr>
          <a:xfrm>
            <a:off x="5175030" y="1496982"/>
            <a:ext cx="1115700" cy="5850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chemeClr val="dk1"/>
              </a:buClr>
              <a:buSzPts val="1000"/>
              <a:buFont typeface="Arial"/>
              <a:buNone/>
            </a:pPr>
            <a:r>
              <a:rPr b="0" i="0" lang="en" sz="1000" u="none" cap="none" strike="noStrike">
                <a:solidFill>
                  <a:schemeClr val="dk1"/>
                </a:solidFill>
                <a:latin typeface="Roboto Serif"/>
                <a:ea typeface="Roboto Serif"/>
                <a:cs typeface="Roboto Serif"/>
                <a:sym typeface="Roboto Serif"/>
              </a:rPr>
              <a:t>Uitvoering: van instroom tot uitstroom</a:t>
            </a:r>
            <a:endParaRPr b="0" i="0" sz="700" u="none" cap="none" strike="noStrike">
              <a:solidFill>
                <a:srgbClr val="000000"/>
              </a:solidFill>
              <a:latin typeface="Roboto Serif"/>
              <a:ea typeface="Roboto Serif"/>
              <a:cs typeface="Roboto Serif"/>
              <a:sym typeface="Roboto Serif"/>
            </a:endParaRPr>
          </a:p>
        </p:txBody>
      </p:sp>
      <p:sp>
        <p:nvSpPr>
          <p:cNvPr id="152" name="Google Shape;152;p22"/>
          <p:cNvSpPr txBox="1"/>
          <p:nvPr/>
        </p:nvSpPr>
        <p:spPr>
          <a:xfrm>
            <a:off x="7381429" y="3090872"/>
            <a:ext cx="1315200" cy="292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900"/>
              <a:buFont typeface="Arial"/>
              <a:buNone/>
            </a:pPr>
            <a:r>
              <a:rPr b="0" i="0" lang="en" sz="1900" u="none" cap="none" strike="noStrike">
                <a:solidFill>
                  <a:srgbClr val="000000"/>
                </a:solidFill>
                <a:latin typeface="Bebas Neue"/>
                <a:ea typeface="Bebas Neue"/>
                <a:cs typeface="Bebas Neue"/>
                <a:sym typeface="Bebas Neue"/>
              </a:rPr>
              <a:t>Fase 3</a:t>
            </a:r>
            <a:endParaRPr b="0" i="0" sz="700" u="none" cap="none" strike="noStrike">
              <a:solidFill>
                <a:srgbClr val="000000"/>
              </a:solidFill>
              <a:latin typeface="Arial"/>
              <a:ea typeface="Arial"/>
              <a:cs typeface="Arial"/>
              <a:sym typeface="Arial"/>
            </a:endParaRPr>
          </a:p>
        </p:txBody>
      </p:sp>
      <p:sp>
        <p:nvSpPr>
          <p:cNvPr id="153" name="Google Shape;153;p22"/>
          <p:cNvSpPr txBox="1"/>
          <p:nvPr/>
        </p:nvSpPr>
        <p:spPr>
          <a:xfrm>
            <a:off x="7620670" y="3550582"/>
            <a:ext cx="836700" cy="3693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chemeClr val="dk1"/>
              </a:buClr>
              <a:buSzPts val="1000"/>
              <a:buFont typeface="Arial"/>
              <a:buNone/>
            </a:pPr>
            <a:r>
              <a:rPr b="0" i="0" lang="en" sz="1000" u="none" cap="none" strike="noStrike">
                <a:solidFill>
                  <a:schemeClr val="dk1"/>
                </a:solidFill>
                <a:latin typeface="Roboto Serif"/>
                <a:ea typeface="Roboto Serif"/>
                <a:cs typeface="Roboto Serif"/>
                <a:sym typeface="Roboto Serif"/>
              </a:rPr>
              <a:t>Monitoring &amp; bijsturing</a:t>
            </a:r>
            <a:endParaRPr b="0" i="0" sz="700" u="none" cap="none" strike="noStrike">
              <a:solidFill>
                <a:srgbClr val="000000"/>
              </a:solidFill>
              <a:latin typeface="Roboto Serif"/>
              <a:ea typeface="Roboto Serif"/>
              <a:cs typeface="Roboto Serif"/>
              <a:sym typeface="Roboto Serif"/>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7D9"/>
        </a:solidFill>
      </p:bgPr>
    </p:bg>
    <p:spTree>
      <p:nvGrpSpPr>
        <p:cNvPr id="157" name="Shape 157"/>
        <p:cNvGrpSpPr/>
        <p:nvPr/>
      </p:nvGrpSpPr>
      <p:grpSpPr>
        <a:xfrm>
          <a:off x="0" y="0"/>
          <a:ext cx="0" cy="0"/>
          <a:chOff x="0" y="0"/>
          <a:chExt cx="0" cy="0"/>
        </a:xfrm>
      </p:grpSpPr>
      <p:grpSp>
        <p:nvGrpSpPr>
          <p:cNvPr id="158" name="Google Shape;158;p23"/>
          <p:cNvGrpSpPr/>
          <p:nvPr/>
        </p:nvGrpSpPr>
        <p:grpSpPr>
          <a:xfrm rot="5400000">
            <a:off x="-170975" y="2953446"/>
            <a:ext cx="2837284" cy="1355616"/>
            <a:chOff x="0" y="-57150"/>
            <a:chExt cx="1350059" cy="769930"/>
          </a:xfrm>
        </p:grpSpPr>
        <p:sp>
          <p:nvSpPr>
            <p:cNvPr id="159" name="Google Shape;159;p23"/>
            <p:cNvSpPr/>
            <p:nvPr/>
          </p:nvSpPr>
          <p:spPr>
            <a:xfrm>
              <a:off x="0" y="0"/>
              <a:ext cx="1350059" cy="712780"/>
            </a:xfrm>
            <a:custGeom>
              <a:rect b="b" l="l" r="r" t="t"/>
              <a:pathLst>
                <a:path extrusionOk="0" h="712780" w="1350059">
                  <a:moveTo>
                    <a:pt x="1137309" y="0"/>
                  </a:moveTo>
                  <a:lnTo>
                    <a:pt x="12994" y="0"/>
                  </a:lnTo>
                  <a:cubicBezTo>
                    <a:pt x="9548" y="0"/>
                    <a:pt x="6243" y="1369"/>
                    <a:pt x="3806" y="3806"/>
                  </a:cubicBezTo>
                  <a:cubicBezTo>
                    <a:pt x="1369" y="6243"/>
                    <a:pt x="0" y="9548"/>
                    <a:pt x="0" y="12994"/>
                  </a:cubicBezTo>
                  <a:lnTo>
                    <a:pt x="0" y="699786"/>
                  </a:lnTo>
                  <a:cubicBezTo>
                    <a:pt x="0" y="706962"/>
                    <a:pt x="5818" y="712780"/>
                    <a:pt x="12994" y="712780"/>
                  </a:cubicBezTo>
                  <a:lnTo>
                    <a:pt x="1137309" y="712780"/>
                  </a:lnTo>
                  <a:cubicBezTo>
                    <a:pt x="1145343" y="712780"/>
                    <a:pt x="1152760" y="708471"/>
                    <a:pt x="1156740" y="701492"/>
                  </a:cubicBezTo>
                  <a:lnTo>
                    <a:pt x="1347067" y="367678"/>
                  </a:lnTo>
                  <a:cubicBezTo>
                    <a:pt x="1351057" y="360681"/>
                    <a:pt x="1351057" y="352098"/>
                    <a:pt x="1347067" y="345102"/>
                  </a:cubicBezTo>
                  <a:lnTo>
                    <a:pt x="1156740" y="11288"/>
                  </a:lnTo>
                  <a:cubicBezTo>
                    <a:pt x="1152760" y="4309"/>
                    <a:pt x="1145343" y="0"/>
                    <a:pt x="1137309"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60" name="Google Shape;160;p23"/>
            <p:cNvSpPr txBox="1"/>
            <p:nvPr/>
          </p:nvSpPr>
          <p:spPr>
            <a:xfrm>
              <a:off x="0" y="-57150"/>
              <a:ext cx="1239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61" name="Google Shape;161;p23"/>
          <p:cNvGrpSpPr/>
          <p:nvPr/>
        </p:nvGrpSpPr>
        <p:grpSpPr>
          <a:xfrm rot="5400000">
            <a:off x="1413152" y="2728376"/>
            <a:ext cx="2365479" cy="1355616"/>
            <a:chOff x="0" y="-57150"/>
            <a:chExt cx="1214873" cy="769930"/>
          </a:xfrm>
        </p:grpSpPr>
        <p:sp>
          <p:nvSpPr>
            <p:cNvPr id="162" name="Google Shape;162;p23"/>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63" name="Google Shape;163;p23"/>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64" name="Google Shape;164;p23"/>
          <p:cNvGrpSpPr/>
          <p:nvPr/>
        </p:nvGrpSpPr>
        <p:grpSpPr>
          <a:xfrm>
            <a:off x="758517" y="1784638"/>
            <a:ext cx="877580" cy="877580"/>
            <a:chOff x="0" y="0"/>
            <a:chExt cx="812800" cy="812800"/>
          </a:xfrm>
        </p:grpSpPr>
        <p:sp>
          <p:nvSpPr>
            <p:cNvPr id="165" name="Google Shape;16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66" name="Google Shape;166;p2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67" name="Google Shape;167;p23"/>
          <p:cNvGrpSpPr/>
          <p:nvPr/>
        </p:nvGrpSpPr>
        <p:grpSpPr>
          <a:xfrm>
            <a:off x="2107780" y="1784638"/>
            <a:ext cx="877580" cy="877580"/>
            <a:chOff x="0" y="0"/>
            <a:chExt cx="812800" cy="812800"/>
          </a:xfrm>
        </p:grpSpPr>
        <p:sp>
          <p:nvSpPr>
            <p:cNvPr id="168" name="Google Shape;16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69" name="Google Shape;169;p2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70" name="Google Shape;170;p23"/>
          <p:cNvGrpSpPr/>
          <p:nvPr/>
        </p:nvGrpSpPr>
        <p:grpSpPr>
          <a:xfrm>
            <a:off x="865248" y="1891369"/>
            <a:ext cx="664139" cy="664139"/>
            <a:chOff x="0" y="0"/>
            <a:chExt cx="812800" cy="812800"/>
          </a:xfrm>
        </p:grpSpPr>
        <p:sp>
          <p:nvSpPr>
            <p:cNvPr id="171" name="Google Shape;17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72" name="Google Shape;172;p2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73" name="Google Shape;173;p23"/>
          <p:cNvGrpSpPr/>
          <p:nvPr/>
        </p:nvGrpSpPr>
        <p:grpSpPr>
          <a:xfrm>
            <a:off x="2213489" y="1891369"/>
            <a:ext cx="664139" cy="664139"/>
            <a:chOff x="0" y="0"/>
            <a:chExt cx="812800" cy="812800"/>
          </a:xfrm>
        </p:grpSpPr>
        <p:sp>
          <p:nvSpPr>
            <p:cNvPr id="174" name="Google Shape;17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75" name="Google Shape;175;p2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76" name="Google Shape;176;p23"/>
          <p:cNvGrpSpPr/>
          <p:nvPr/>
        </p:nvGrpSpPr>
        <p:grpSpPr>
          <a:xfrm rot="5400000">
            <a:off x="6812031" y="2887798"/>
            <a:ext cx="2684322" cy="1355616"/>
            <a:chOff x="0" y="-57150"/>
            <a:chExt cx="1350059" cy="769930"/>
          </a:xfrm>
        </p:grpSpPr>
        <p:sp>
          <p:nvSpPr>
            <p:cNvPr id="177" name="Google Shape;177;p23"/>
            <p:cNvSpPr/>
            <p:nvPr/>
          </p:nvSpPr>
          <p:spPr>
            <a:xfrm>
              <a:off x="0" y="0"/>
              <a:ext cx="1350059" cy="712780"/>
            </a:xfrm>
            <a:custGeom>
              <a:rect b="b" l="l" r="r" t="t"/>
              <a:pathLst>
                <a:path extrusionOk="0" h="712780" w="1350059">
                  <a:moveTo>
                    <a:pt x="1137309" y="0"/>
                  </a:moveTo>
                  <a:lnTo>
                    <a:pt x="12994" y="0"/>
                  </a:lnTo>
                  <a:cubicBezTo>
                    <a:pt x="9548" y="0"/>
                    <a:pt x="6243" y="1369"/>
                    <a:pt x="3806" y="3806"/>
                  </a:cubicBezTo>
                  <a:cubicBezTo>
                    <a:pt x="1369" y="6243"/>
                    <a:pt x="0" y="9548"/>
                    <a:pt x="0" y="12994"/>
                  </a:cubicBezTo>
                  <a:lnTo>
                    <a:pt x="0" y="699786"/>
                  </a:lnTo>
                  <a:cubicBezTo>
                    <a:pt x="0" y="706962"/>
                    <a:pt x="5818" y="712780"/>
                    <a:pt x="12994" y="712780"/>
                  </a:cubicBezTo>
                  <a:lnTo>
                    <a:pt x="1137309" y="712780"/>
                  </a:lnTo>
                  <a:cubicBezTo>
                    <a:pt x="1145343" y="712780"/>
                    <a:pt x="1152760" y="708471"/>
                    <a:pt x="1156740" y="701492"/>
                  </a:cubicBezTo>
                  <a:lnTo>
                    <a:pt x="1347067" y="367678"/>
                  </a:lnTo>
                  <a:cubicBezTo>
                    <a:pt x="1351057" y="360681"/>
                    <a:pt x="1351057" y="352098"/>
                    <a:pt x="1347067" y="345102"/>
                  </a:cubicBezTo>
                  <a:lnTo>
                    <a:pt x="1156740" y="11288"/>
                  </a:lnTo>
                  <a:cubicBezTo>
                    <a:pt x="1152760" y="4309"/>
                    <a:pt x="1145343" y="0"/>
                    <a:pt x="1137309" y="0"/>
                  </a:cubicBezTo>
                  <a:close/>
                </a:path>
              </a:pathLst>
            </a:custGeom>
            <a:solidFill>
              <a:srgbClr val="FFE7C2"/>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78" name="Google Shape;178;p23"/>
            <p:cNvSpPr txBox="1"/>
            <p:nvPr/>
          </p:nvSpPr>
          <p:spPr>
            <a:xfrm>
              <a:off x="0" y="-57150"/>
              <a:ext cx="1239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79" name="Google Shape;179;p23"/>
          <p:cNvGrpSpPr/>
          <p:nvPr/>
        </p:nvGrpSpPr>
        <p:grpSpPr>
          <a:xfrm>
            <a:off x="7665055" y="1784638"/>
            <a:ext cx="877580" cy="877580"/>
            <a:chOff x="0" y="0"/>
            <a:chExt cx="812800" cy="812800"/>
          </a:xfrm>
        </p:grpSpPr>
        <p:sp>
          <p:nvSpPr>
            <p:cNvPr id="180" name="Google Shape;18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1" name="Google Shape;181;p2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82" name="Google Shape;182;p23"/>
          <p:cNvGrpSpPr/>
          <p:nvPr/>
        </p:nvGrpSpPr>
        <p:grpSpPr>
          <a:xfrm>
            <a:off x="7771785" y="1891369"/>
            <a:ext cx="664139" cy="664139"/>
            <a:chOff x="0" y="0"/>
            <a:chExt cx="812800" cy="812800"/>
          </a:xfrm>
        </p:grpSpPr>
        <p:sp>
          <p:nvSpPr>
            <p:cNvPr id="183" name="Google Shape;18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4" name="Google Shape;184;p2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85" name="Google Shape;185;p23"/>
          <p:cNvGrpSpPr/>
          <p:nvPr/>
        </p:nvGrpSpPr>
        <p:grpSpPr>
          <a:xfrm rot="5400000">
            <a:off x="4197540" y="2687402"/>
            <a:ext cx="2283551" cy="1355616"/>
            <a:chOff x="0" y="-57150"/>
            <a:chExt cx="1296883" cy="769930"/>
          </a:xfrm>
        </p:grpSpPr>
        <p:sp>
          <p:nvSpPr>
            <p:cNvPr id="186" name="Google Shape;186;p23"/>
            <p:cNvSpPr/>
            <p:nvPr/>
          </p:nvSpPr>
          <p:spPr>
            <a:xfrm>
              <a:off x="6" y="0"/>
              <a:ext cx="1296877"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7" name="Google Shape;187;p23"/>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88" name="Google Shape;188;p23"/>
          <p:cNvGrpSpPr/>
          <p:nvPr/>
        </p:nvGrpSpPr>
        <p:grpSpPr>
          <a:xfrm>
            <a:off x="4848145" y="1784638"/>
            <a:ext cx="877580" cy="877580"/>
            <a:chOff x="0" y="0"/>
            <a:chExt cx="812800" cy="812800"/>
          </a:xfrm>
        </p:grpSpPr>
        <p:sp>
          <p:nvSpPr>
            <p:cNvPr id="189" name="Google Shape;18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90" name="Google Shape;190;p2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91" name="Google Shape;191;p23"/>
          <p:cNvGrpSpPr/>
          <p:nvPr/>
        </p:nvGrpSpPr>
        <p:grpSpPr>
          <a:xfrm>
            <a:off x="4956918" y="1891369"/>
            <a:ext cx="664139" cy="664139"/>
            <a:chOff x="0" y="0"/>
            <a:chExt cx="812800" cy="812800"/>
          </a:xfrm>
        </p:grpSpPr>
        <p:sp>
          <p:nvSpPr>
            <p:cNvPr id="192" name="Google Shape;19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93" name="Google Shape;193;p2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94" name="Google Shape;194;p23"/>
          <p:cNvGrpSpPr/>
          <p:nvPr/>
        </p:nvGrpSpPr>
        <p:grpSpPr>
          <a:xfrm>
            <a:off x="700157" y="4584550"/>
            <a:ext cx="994296" cy="295954"/>
            <a:chOff x="22264" y="0"/>
            <a:chExt cx="2800833" cy="833673"/>
          </a:xfrm>
        </p:grpSpPr>
        <p:sp>
          <p:nvSpPr>
            <p:cNvPr id="195" name="Google Shape;195;p23"/>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96" name="Google Shape;196;p23"/>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197" name="Google Shape;197;p23"/>
          <p:cNvGrpSpPr/>
          <p:nvPr/>
        </p:nvGrpSpPr>
        <p:grpSpPr>
          <a:xfrm>
            <a:off x="2049423" y="4180295"/>
            <a:ext cx="994296" cy="295954"/>
            <a:chOff x="22264" y="0"/>
            <a:chExt cx="2800833" cy="833673"/>
          </a:xfrm>
        </p:grpSpPr>
        <p:sp>
          <p:nvSpPr>
            <p:cNvPr id="198" name="Google Shape;198;p23"/>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99" name="Google Shape;199;p23"/>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00" name="Google Shape;200;p23"/>
          <p:cNvGrpSpPr/>
          <p:nvPr/>
        </p:nvGrpSpPr>
        <p:grpSpPr>
          <a:xfrm>
            <a:off x="7606687" y="4478597"/>
            <a:ext cx="994296" cy="295954"/>
            <a:chOff x="22264" y="0"/>
            <a:chExt cx="2800833" cy="833673"/>
          </a:xfrm>
        </p:grpSpPr>
        <p:sp>
          <p:nvSpPr>
            <p:cNvPr id="201" name="Google Shape;201;p23"/>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2" name="Google Shape;202;p23"/>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03" name="Google Shape;203;p23"/>
          <p:cNvGrpSpPr/>
          <p:nvPr/>
        </p:nvGrpSpPr>
        <p:grpSpPr>
          <a:xfrm>
            <a:off x="4779592" y="4077425"/>
            <a:ext cx="994296" cy="295954"/>
            <a:chOff x="22264" y="0"/>
            <a:chExt cx="2800833" cy="833673"/>
          </a:xfrm>
        </p:grpSpPr>
        <p:sp>
          <p:nvSpPr>
            <p:cNvPr id="204" name="Google Shape;204;p23"/>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5" name="Google Shape;205;p23"/>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206" name="Google Shape;206;p23"/>
          <p:cNvSpPr/>
          <p:nvPr/>
        </p:nvSpPr>
        <p:spPr>
          <a:xfrm>
            <a:off x="2361533" y="2011618"/>
            <a:ext cx="387675" cy="417979"/>
          </a:xfrm>
          <a:custGeom>
            <a:rect b="b" l="l" r="r" t="t"/>
            <a:pathLst>
              <a:path extrusionOk="0" h="835957" w="775350">
                <a:moveTo>
                  <a:pt x="0" y="0"/>
                </a:moveTo>
                <a:lnTo>
                  <a:pt x="775350" y="0"/>
                </a:lnTo>
                <a:lnTo>
                  <a:pt x="775350" y="835956"/>
                </a:lnTo>
                <a:lnTo>
                  <a:pt x="0" y="835956"/>
                </a:lnTo>
                <a:lnTo>
                  <a:pt x="0" y="0"/>
                </a:lnTo>
                <a:close/>
              </a:path>
            </a:pathLst>
          </a:custGeom>
          <a:blipFill rotWithShape="1">
            <a:blip r:embed="rId3">
              <a:alphaModFix/>
            </a:blip>
            <a:stretch>
              <a:fillRect b="0" l="0" r="0" t="0"/>
            </a:stretch>
          </a:blipFill>
          <a:ln>
            <a:noFill/>
          </a:ln>
        </p:spPr>
      </p:sp>
      <p:sp>
        <p:nvSpPr>
          <p:cNvPr id="207" name="Google Shape;207;p23"/>
          <p:cNvSpPr/>
          <p:nvPr/>
        </p:nvSpPr>
        <p:spPr>
          <a:xfrm>
            <a:off x="7866548" y="2088813"/>
            <a:ext cx="502559" cy="297766"/>
          </a:xfrm>
          <a:custGeom>
            <a:rect b="b" l="l" r="r" t="t"/>
            <a:pathLst>
              <a:path extrusionOk="0" h="595532" w="1005117">
                <a:moveTo>
                  <a:pt x="0" y="0"/>
                </a:moveTo>
                <a:lnTo>
                  <a:pt x="1005117" y="0"/>
                </a:lnTo>
                <a:lnTo>
                  <a:pt x="1005117" y="595532"/>
                </a:lnTo>
                <a:lnTo>
                  <a:pt x="0" y="595532"/>
                </a:lnTo>
                <a:lnTo>
                  <a:pt x="0" y="0"/>
                </a:lnTo>
                <a:close/>
              </a:path>
            </a:pathLst>
          </a:custGeom>
          <a:blipFill rotWithShape="1">
            <a:blip r:embed="rId4">
              <a:alphaModFix/>
            </a:blip>
            <a:stretch>
              <a:fillRect b="0" l="0" r="0" t="0"/>
            </a:stretch>
          </a:blipFill>
          <a:ln>
            <a:noFill/>
          </a:ln>
        </p:spPr>
      </p:sp>
      <p:sp>
        <p:nvSpPr>
          <p:cNvPr id="208" name="Google Shape;208;p23"/>
          <p:cNvSpPr/>
          <p:nvPr/>
        </p:nvSpPr>
        <p:spPr>
          <a:xfrm>
            <a:off x="5057757" y="1990652"/>
            <a:ext cx="437975" cy="430310"/>
          </a:xfrm>
          <a:custGeom>
            <a:rect b="b" l="l" r="r" t="t"/>
            <a:pathLst>
              <a:path extrusionOk="0" h="860620" w="875949">
                <a:moveTo>
                  <a:pt x="0" y="0"/>
                </a:moveTo>
                <a:lnTo>
                  <a:pt x="875949" y="0"/>
                </a:lnTo>
                <a:lnTo>
                  <a:pt x="875949" y="860620"/>
                </a:lnTo>
                <a:lnTo>
                  <a:pt x="0" y="860620"/>
                </a:lnTo>
                <a:lnTo>
                  <a:pt x="0" y="0"/>
                </a:lnTo>
                <a:close/>
              </a:path>
            </a:pathLst>
          </a:custGeom>
          <a:blipFill rotWithShape="1">
            <a:blip r:embed="rId5">
              <a:alphaModFix/>
            </a:blip>
            <a:stretch>
              <a:fillRect b="0" l="0" r="0" t="0"/>
            </a:stretch>
          </a:blipFill>
          <a:ln>
            <a:noFill/>
          </a:ln>
        </p:spPr>
      </p:sp>
      <p:sp>
        <p:nvSpPr>
          <p:cNvPr id="209" name="Google Shape;209;p23"/>
          <p:cNvSpPr/>
          <p:nvPr/>
        </p:nvSpPr>
        <p:spPr>
          <a:xfrm>
            <a:off x="923402" y="1970570"/>
            <a:ext cx="564358" cy="414097"/>
          </a:xfrm>
          <a:custGeom>
            <a:rect b="b" l="l" r="r" t="t"/>
            <a:pathLst>
              <a:path extrusionOk="0" h="828195" w="1128716">
                <a:moveTo>
                  <a:pt x="0" y="0"/>
                </a:moveTo>
                <a:lnTo>
                  <a:pt x="1128716" y="0"/>
                </a:lnTo>
                <a:lnTo>
                  <a:pt x="1128716" y="828195"/>
                </a:lnTo>
                <a:lnTo>
                  <a:pt x="0" y="828195"/>
                </a:lnTo>
                <a:lnTo>
                  <a:pt x="0" y="0"/>
                </a:lnTo>
                <a:close/>
              </a:path>
            </a:pathLst>
          </a:custGeom>
          <a:blipFill rotWithShape="1">
            <a:blip r:embed="rId6">
              <a:alphaModFix/>
            </a:blip>
            <a:stretch>
              <a:fillRect b="0" l="0" r="0" t="0"/>
            </a:stretch>
          </a:blipFill>
          <a:ln>
            <a:noFill/>
          </a:ln>
        </p:spPr>
      </p:sp>
      <p:sp>
        <p:nvSpPr>
          <p:cNvPr id="210" name="Google Shape;210;p23"/>
          <p:cNvSpPr txBox="1"/>
          <p:nvPr/>
        </p:nvSpPr>
        <p:spPr>
          <a:xfrm>
            <a:off x="514350" y="211307"/>
            <a:ext cx="973500" cy="569400"/>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Clr>
                <a:srgbClr val="000000"/>
              </a:buClr>
              <a:buSzPts val="3700"/>
              <a:buFont typeface="Arial"/>
              <a:buNone/>
            </a:pPr>
            <a:r>
              <a:rPr b="0" i="0" lang="en" sz="3700" u="none" cap="none" strike="noStrike">
                <a:solidFill>
                  <a:srgbClr val="000000"/>
                </a:solidFill>
                <a:latin typeface="Bebas Neue"/>
                <a:ea typeface="Bebas Neue"/>
                <a:cs typeface="Bebas Neue"/>
                <a:sym typeface="Bebas Neue"/>
              </a:rPr>
              <a:t>FASE 0</a:t>
            </a:r>
            <a:endParaRPr b="0" i="0" sz="700" u="none" cap="none" strike="noStrike">
              <a:solidFill>
                <a:srgbClr val="000000"/>
              </a:solidFill>
              <a:latin typeface="Arial"/>
              <a:ea typeface="Arial"/>
              <a:cs typeface="Arial"/>
              <a:sym typeface="Arial"/>
            </a:endParaRPr>
          </a:p>
        </p:txBody>
      </p:sp>
      <p:sp>
        <p:nvSpPr>
          <p:cNvPr id="211" name="Google Shape;211;p23"/>
          <p:cNvSpPr txBox="1"/>
          <p:nvPr/>
        </p:nvSpPr>
        <p:spPr>
          <a:xfrm>
            <a:off x="679860" y="2715347"/>
            <a:ext cx="1035000" cy="1692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Visie</a:t>
            </a:r>
            <a:endParaRPr b="0" i="0" sz="700" u="none" cap="none" strike="noStrike">
              <a:solidFill>
                <a:srgbClr val="000000"/>
              </a:solidFill>
              <a:latin typeface="Arial"/>
              <a:ea typeface="Arial"/>
              <a:cs typeface="Arial"/>
              <a:sym typeface="Arial"/>
            </a:endParaRPr>
          </a:p>
        </p:txBody>
      </p:sp>
      <p:sp>
        <p:nvSpPr>
          <p:cNvPr id="212" name="Google Shape;212;p23"/>
          <p:cNvSpPr txBox="1"/>
          <p:nvPr/>
        </p:nvSpPr>
        <p:spPr>
          <a:xfrm>
            <a:off x="2069861" y="2715347"/>
            <a:ext cx="9795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Bestuurlijk proces</a:t>
            </a:r>
            <a:endParaRPr b="0" i="0" sz="700" u="none" cap="none" strike="noStrike">
              <a:solidFill>
                <a:srgbClr val="000000"/>
              </a:solidFill>
              <a:latin typeface="Arial"/>
              <a:ea typeface="Arial"/>
              <a:cs typeface="Arial"/>
              <a:sym typeface="Arial"/>
            </a:endParaRPr>
          </a:p>
        </p:txBody>
      </p:sp>
      <p:sp>
        <p:nvSpPr>
          <p:cNvPr id="213" name="Google Shape;213;p23"/>
          <p:cNvSpPr txBox="1"/>
          <p:nvPr/>
        </p:nvSpPr>
        <p:spPr>
          <a:xfrm>
            <a:off x="569863" y="2951075"/>
            <a:ext cx="1191900" cy="20688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Visie kent integraal karakter</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Argumentatie voor een opvang in eigen regie</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Maatschappelijke en lokale voordelen in kaart brengen</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Visie scherp: meedoen vanaf dag 1 (integratie)</a:t>
            </a:r>
            <a:endParaRPr b="0" i="0" sz="700" u="none" cap="none" strike="noStrike">
              <a:solidFill>
                <a:srgbClr val="060F05"/>
              </a:solidFill>
              <a:latin typeface="Lato"/>
              <a:ea typeface="Lato"/>
              <a:cs typeface="Lato"/>
              <a:sym typeface="Lato"/>
            </a:endParaRPr>
          </a:p>
          <a:p>
            <a:pPr indent="-82550" lvl="1" marL="152400" marR="0" rtl="0" algn="l">
              <a:lnSpc>
                <a:spcPct val="140000"/>
              </a:lnSpc>
              <a:spcBef>
                <a:spcPts val="0"/>
              </a:spcBef>
              <a:spcAft>
                <a:spcPts val="0"/>
              </a:spcAft>
              <a:buClr>
                <a:srgbClr val="060F05"/>
              </a:buClr>
              <a:buSzPts val="700"/>
              <a:buFont typeface="Lato"/>
              <a:buChar char="•"/>
            </a:pPr>
            <a:r>
              <a:rPr b="0" i="0" lang="en" sz="700" u="none" cap="none" strike="noStrike">
                <a:solidFill>
                  <a:srgbClr val="060F05"/>
                </a:solidFill>
                <a:latin typeface="Lato"/>
                <a:ea typeface="Lato"/>
                <a:cs typeface="Lato"/>
                <a:sym typeface="Lato"/>
              </a:rPr>
              <a:t>Formuleer indicatoren voor 0-meting</a:t>
            </a:r>
            <a:endParaRPr b="0" i="0" sz="700" u="none" cap="none" strike="noStrike">
              <a:solidFill>
                <a:srgbClr val="060F05"/>
              </a:solidFill>
              <a:latin typeface="Lato"/>
              <a:ea typeface="Lato"/>
              <a:cs typeface="Lato"/>
              <a:sym typeface="Lato"/>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a:p>
            <a:pPr indent="0" lvl="0" marL="0" marR="0" rtl="0" algn="ctr">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a:p>
            <a:pPr indent="0" lvl="0" marL="0" marR="0" rtl="0" algn="ctr">
              <a:lnSpc>
                <a:spcPct val="18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p:txBody>
      </p:sp>
      <p:sp>
        <p:nvSpPr>
          <p:cNvPr id="214" name="Google Shape;214;p23"/>
          <p:cNvSpPr txBox="1"/>
          <p:nvPr/>
        </p:nvSpPr>
        <p:spPr>
          <a:xfrm>
            <a:off x="514350" y="797095"/>
            <a:ext cx="8059800" cy="88050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Clr>
                <a:srgbClr val="000000"/>
              </a:buClr>
              <a:buSzPts val="1100"/>
              <a:buFont typeface="Arial"/>
              <a:buNone/>
            </a:pPr>
            <a:r>
              <a:rPr b="0" i="0" lang="en" sz="1100" u="none" cap="none" strike="noStrike">
                <a:solidFill>
                  <a:srgbClr val="000000"/>
                </a:solidFill>
                <a:latin typeface="Roboto Serif"/>
                <a:ea typeface="Roboto Serif"/>
                <a:cs typeface="Roboto Serif"/>
                <a:sym typeface="Roboto Serif"/>
              </a:rPr>
              <a:t>Je hebt als gemeente een duidelijke visie over opvang opgesteld. De visie is vertaald naar een bestuursakkoord, uitgangspunten en beleidskaders. Je overtuigt het bestuur waarom een opvang in eigen regie een passende vorm is. Idealiter heb je al een locatie op het oog. Je gaat in gesprek met partners over een mogelijke samenwerking. Omgevingsmanagement en participatie van lokale bevolking speelt een cruciale rol in dit proces.  </a:t>
            </a:r>
            <a:endParaRPr b="0" i="0" sz="700" u="none" cap="none" strike="noStrike">
              <a:solidFill>
                <a:srgbClr val="000000"/>
              </a:solidFill>
              <a:latin typeface="Roboto Serif"/>
              <a:ea typeface="Roboto Serif"/>
              <a:cs typeface="Roboto Serif"/>
              <a:sym typeface="Roboto Serif"/>
            </a:endParaRPr>
          </a:p>
        </p:txBody>
      </p:sp>
      <p:sp>
        <p:nvSpPr>
          <p:cNvPr id="215" name="Google Shape;215;p23"/>
          <p:cNvSpPr txBox="1"/>
          <p:nvPr/>
        </p:nvSpPr>
        <p:spPr>
          <a:xfrm>
            <a:off x="7694418" y="2715347"/>
            <a:ext cx="819000" cy="1692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Omgeving</a:t>
            </a:r>
            <a:endParaRPr b="0" i="0" sz="700" u="none" cap="none" strike="noStrike">
              <a:solidFill>
                <a:srgbClr val="000000"/>
              </a:solidFill>
              <a:latin typeface="Arial"/>
              <a:ea typeface="Arial"/>
              <a:cs typeface="Arial"/>
              <a:sym typeface="Arial"/>
            </a:endParaRPr>
          </a:p>
        </p:txBody>
      </p:sp>
      <p:sp>
        <p:nvSpPr>
          <p:cNvPr id="216" name="Google Shape;216;p23"/>
          <p:cNvSpPr txBox="1"/>
          <p:nvPr/>
        </p:nvSpPr>
        <p:spPr>
          <a:xfrm>
            <a:off x="4701725" y="2715350"/>
            <a:ext cx="11235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Juridisch &amp; financieel</a:t>
            </a:r>
            <a:endParaRPr b="0" i="0" sz="700" u="none" cap="none" strike="noStrike">
              <a:solidFill>
                <a:srgbClr val="000000"/>
              </a:solidFill>
              <a:latin typeface="Arial"/>
              <a:ea typeface="Arial"/>
              <a:cs typeface="Arial"/>
              <a:sym typeface="Arial"/>
            </a:endParaRPr>
          </a:p>
        </p:txBody>
      </p:sp>
      <p:sp>
        <p:nvSpPr>
          <p:cNvPr id="217" name="Google Shape;217;p23"/>
          <p:cNvSpPr txBox="1"/>
          <p:nvPr/>
        </p:nvSpPr>
        <p:spPr>
          <a:xfrm>
            <a:off x="2029609" y="3024274"/>
            <a:ext cx="1010100" cy="1012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700"/>
              <a:buFont typeface="Arial"/>
              <a:buNone/>
            </a:pPr>
            <a:r>
              <a:rPr b="0" i="0" lang="en" sz="700" u="none" cap="none" strike="noStrike">
                <a:solidFill>
                  <a:srgbClr val="060F05"/>
                </a:solidFill>
                <a:latin typeface="Lato"/>
                <a:ea typeface="Lato"/>
                <a:cs typeface="Lato"/>
                <a:sym typeface="Lato"/>
              </a:rPr>
              <a:t>:</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Start nota</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Nota van uitgangspunten </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Beleidskader</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Bestuursakkoord</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Plan van Aanpak </a:t>
            </a:r>
            <a:endParaRPr b="0" i="0" sz="700" u="none" cap="none" strike="noStrike">
              <a:solidFill>
                <a:srgbClr val="000000"/>
              </a:solidFill>
              <a:latin typeface="Arial"/>
              <a:ea typeface="Arial"/>
              <a:cs typeface="Arial"/>
              <a:sym typeface="Arial"/>
            </a:endParaRPr>
          </a:p>
        </p:txBody>
      </p:sp>
      <p:sp>
        <p:nvSpPr>
          <p:cNvPr id="218" name="Google Shape;218;p23"/>
          <p:cNvSpPr txBox="1"/>
          <p:nvPr/>
        </p:nvSpPr>
        <p:spPr>
          <a:xfrm>
            <a:off x="7550363" y="3064007"/>
            <a:ext cx="1123500" cy="10128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Omgevingsmanagement inrichten</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Participatie bewoners in het proces</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Communicatie met inwoners/ omwonenden</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Betrekken van de buurt</a:t>
            </a:r>
            <a:endParaRPr b="0" i="0" sz="700" u="none" cap="none" strike="noStrike">
              <a:solidFill>
                <a:srgbClr val="000000"/>
              </a:solidFill>
              <a:latin typeface="Arial"/>
              <a:ea typeface="Arial"/>
              <a:cs typeface="Arial"/>
              <a:sym typeface="Arial"/>
            </a:endParaRPr>
          </a:p>
        </p:txBody>
      </p:sp>
      <p:sp>
        <p:nvSpPr>
          <p:cNvPr id="219" name="Google Shape;219;p23"/>
          <p:cNvSpPr txBox="1"/>
          <p:nvPr/>
        </p:nvSpPr>
        <p:spPr>
          <a:xfrm>
            <a:off x="4794816" y="3117302"/>
            <a:ext cx="1010100" cy="10128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Wettelijke kaders inachtneming</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Business case opstellen</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Vergunningen en aanbestedingen</a:t>
            </a:r>
            <a:endParaRPr b="0" i="0" sz="700" u="none" cap="none" strike="noStrike">
              <a:solidFill>
                <a:srgbClr val="000000"/>
              </a:solidFill>
              <a:latin typeface="Arial"/>
              <a:ea typeface="Arial"/>
              <a:cs typeface="Arial"/>
              <a:sym typeface="Arial"/>
            </a:endParaRPr>
          </a:p>
          <a:p>
            <a:pPr indent="0" lvl="0" marL="0" marR="0" rtl="0" algn="ctr">
              <a:lnSpc>
                <a:spcPct val="18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p:txBody>
      </p:sp>
      <p:grpSp>
        <p:nvGrpSpPr>
          <p:cNvPr id="220" name="Google Shape;220;p23"/>
          <p:cNvGrpSpPr/>
          <p:nvPr/>
        </p:nvGrpSpPr>
        <p:grpSpPr>
          <a:xfrm rot="5400000">
            <a:off x="2734464" y="2733539"/>
            <a:ext cx="2375806" cy="1355616"/>
            <a:chOff x="0" y="-57150"/>
            <a:chExt cx="1214873" cy="769930"/>
          </a:xfrm>
        </p:grpSpPr>
        <p:sp>
          <p:nvSpPr>
            <p:cNvPr id="221" name="Google Shape;221;p23"/>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CF7F6"/>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2" name="Google Shape;222;p23"/>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23" name="Google Shape;223;p23"/>
          <p:cNvGrpSpPr/>
          <p:nvPr/>
        </p:nvGrpSpPr>
        <p:grpSpPr>
          <a:xfrm>
            <a:off x="3430165" y="1784638"/>
            <a:ext cx="877580" cy="877580"/>
            <a:chOff x="0" y="0"/>
            <a:chExt cx="812800" cy="812800"/>
          </a:xfrm>
        </p:grpSpPr>
        <p:sp>
          <p:nvSpPr>
            <p:cNvPr id="224" name="Google Shape;22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5" name="Google Shape;225;p2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26" name="Google Shape;226;p23"/>
          <p:cNvGrpSpPr/>
          <p:nvPr/>
        </p:nvGrpSpPr>
        <p:grpSpPr>
          <a:xfrm>
            <a:off x="3539960" y="1891369"/>
            <a:ext cx="664139" cy="664139"/>
            <a:chOff x="0" y="0"/>
            <a:chExt cx="812800" cy="812800"/>
          </a:xfrm>
        </p:grpSpPr>
        <p:sp>
          <p:nvSpPr>
            <p:cNvPr id="227" name="Google Shape;22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8" name="Google Shape;228;p2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29" name="Google Shape;229;p23"/>
          <p:cNvGrpSpPr/>
          <p:nvPr/>
        </p:nvGrpSpPr>
        <p:grpSpPr>
          <a:xfrm>
            <a:off x="3358214" y="4180295"/>
            <a:ext cx="994296" cy="295954"/>
            <a:chOff x="22264" y="0"/>
            <a:chExt cx="2800833" cy="833673"/>
          </a:xfrm>
        </p:grpSpPr>
        <p:sp>
          <p:nvSpPr>
            <p:cNvPr id="230" name="Google Shape;230;p23"/>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1" name="Google Shape;231;p23"/>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232" name="Google Shape;232;p23"/>
          <p:cNvSpPr/>
          <p:nvPr/>
        </p:nvSpPr>
        <p:spPr>
          <a:xfrm>
            <a:off x="3635032" y="1970570"/>
            <a:ext cx="498240" cy="498240"/>
          </a:xfrm>
          <a:custGeom>
            <a:rect b="b" l="l" r="r" t="t"/>
            <a:pathLst>
              <a:path extrusionOk="0" h="996479" w="996479">
                <a:moveTo>
                  <a:pt x="0" y="0"/>
                </a:moveTo>
                <a:lnTo>
                  <a:pt x="996479" y="0"/>
                </a:lnTo>
                <a:lnTo>
                  <a:pt x="996479" y="996478"/>
                </a:lnTo>
                <a:lnTo>
                  <a:pt x="0" y="996478"/>
                </a:lnTo>
                <a:lnTo>
                  <a:pt x="0" y="0"/>
                </a:lnTo>
                <a:close/>
              </a:path>
            </a:pathLst>
          </a:custGeom>
          <a:blipFill rotWithShape="1">
            <a:blip r:embed="rId7">
              <a:alphaModFix/>
            </a:blip>
            <a:stretch>
              <a:fillRect b="0" l="0" r="0" t="0"/>
            </a:stretch>
          </a:blipFill>
          <a:ln>
            <a:noFill/>
          </a:ln>
        </p:spPr>
      </p:sp>
      <p:sp>
        <p:nvSpPr>
          <p:cNvPr id="233" name="Google Shape;233;p23"/>
          <p:cNvSpPr txBox="1"/>
          <p:nvPr/>
        </p:nvSpPr>
        <p:spPr>
          <a:xfrm>
            <a:off x="3332885" y="2715347"/>
            <a:ext cx="10923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Overeenkomst partners</a:t>
            </a:r>
            <a:endParaRPr b="0" i="0" sz="700" u="none" cap="none" strike="noStrike">
              <a:solidFill>
                <a:srgbClr val="000000"/>
              </a:solidFill>
              <a:latin typeface="Arial"/>
              <a:ea typeface="Arial"/>
              <a:cs typeface="Arial"/>
              <a:sym typeface="Arial"/>
            </a:endParaRPr>
          </a:p>
        </p:txBody>
      </p:sp>
      <p:sp>
        <p:nvSpPr>
          <p:cNvPr id="234" name="Google Shape;234;p23"/>
          <p:cNvSpPr txBox="1"/>
          <p:nvPr/>
        </p:nvSpPr>
        <p:spPr>
          <a:xfrm>
            <a:off x="3366968" y="3148099"/>
            <a:ext cx="1010100" cy="1012800"/>
          </a:xfrm>
          <a:prstGeom prst="rect">
            <a:avLst/>
          </a:prstGeom>
          <a:noFill/>
          <a:ln>
            <a:noFill/>
          </a:ln>
        </p:spPr>
        <p:txBody>
          <a:bodyPr anchorCtr="0" anchor="t" bIns="0" lIns="0" spcFirstLastPara="1" rIns="0" wrap="square" tIns="0">
            <a:spAutoFit/>
          </a:bodyPr>
          <a:lstStyle/>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Partners kennen jullie wensen over eigen regie </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Afspraken samenwerking vastleggen </a:t>
            </a:r>
            <a:endParaRPr b="0" i="0" sz="7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700"/>
              <a:buFont typeface="Arial"/>
              <a:buNone/>
            </a:pPr>
            <a:r>
              <a:t/>
            </a:r>
            <a:endParaRPr b="0" i="0" sz="700" u="none" cap="none" strike="noStrike">
              <a:solidFill>
                <a:srgbClr val="060F05"/>
              </a:solidFill>
              <a:latin typeface="Lato"/>
              <a:ea typeface="Lato"/>
              <a:cs typeface="Lato"/>
              <a:sym typeface="Lato"/>
            </a:endParaRPr>
          </a:p>
        </p:txBody>
      </p:sp>
      <p:grpSp>
        <p:nvGrpSpPr>
          <p:cNvPr id="235" name="Google Shape;235;p23"/>
          <p:cNvGrpSpPr/>
          <p:nvPr/>
        </p:nvGrpSpPr>
        <p:grpSpPr>
          <a:xfrm rot="5400000">
            <a:off x="5522880" y="2769500"/>
            <a:ext cx="2447726" cy="1355616"/>
            <a:chOff x="0" y="-57150"/>
            <a:chExt cx="1214873" cy="769930"/>
          </a:xfrm>
        </p:grpSpPr>
        <p:sp>
          <p:nvSpPr>
            <p:cNvPr id="236" name="Google Shape;236;p23"/>
            <p:cNvSpPr/>
            <p:nvPr/>
          </p:nvSpPr>
          <p:spPr>
            <a:xfrm>
              <a:off x="0" y="0"/>
              <a:ext cx="1214873" cy="712780"/>
            </a:xfrm>
            <a:custGeom>
              <a:rect b="b" l="l" r="r" t="t"/>
              <a:pathLst>
                <a:path extrusionOk="0" h="712780" w="1214873">
                  <a:moveTo>
                    <a:pt x="1001067" y="0"/>
                  </a:moveTo>
                  <a:lnTo>
                    <a:pt x="14432" y="0"/>
                  </a:lnTo>
                  <a:cubicBezTo>
                    <a:pt x="6461" y="0"/>
                    <a:pt x="0" y="6461"/>
                    <a:pt x="0" y="14432"/>
                  </a:cubicBezTo>
                  <a:lnTo>
                    <a:pt x="0" y="698348"/>
                  </a:lnTo>
                  <a:cubicBezTo>
                    <a:pt x="0" y="706319"/>
                    <a:pt x="6461" y="712780"/>
                    <a:pt x="14432" y="712780"/>
                  </a:cubicBezTo>
                  <a:lnTo>
                    <a:pt x="1001067" y="712780"/>
                  </a:lnTo>
                  <a:cubicBezTo>
                    <a:pt x="1009989" y="712780"/>
                    <a:pt x="1018227" y="707994"/>
                    <a:pt x="1022646" y="700243"/>
                  </a:cubicBezTo>
                  <a:lnTo>
                    <a:pt x="1211550" y="368927"/>
                  </a:lnTo>
                  <a:cubicBezTo>
                    <a:pt x="1215981" y="361156"/>
                    <a:pt x="1215981" y="351624"/>
                    <a:pt x="1211550" y="343853"/>
                  </a:cubicBezTo>
                  <a:lnTo>
                    <a:pt x="1022646" y="12537"/>
                  </a:lnTo>
                  <a:cubicBezTo>
                    <a:pt x="1018227" y="4786"/>
                    <a:pt x="1009989" y="0"/>
                    <a:pt x="1001067" y="0"/>
                  </a:cubicBezTo>
                  <a:close/>
                </a:path>
              </a:pathLst>
            </a:custGeom>
            <a:solidFill>
              <a:srgbClr val="FFE7C2"/>
            </a:solidFill>
            <a:ln cap="sq" cmpd="sng" w="38100">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7" name="Google Shape;237;p23"/>
            <p:cNvSpPr txBox="1"/>
            <p:nvPr/>
          </p:nvSpPr>
          <p:spPr>
            <a:xfrm>
              <a:off x="0" y="-57150"/>
              <a:ext cx="1104300" cy="769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38" name="Google Shape;238;p23"/>
          <p:cNvGrpSpPr/>
          <p:nvPr/>
        </p:nvGrpSpPr>
        <p:grpSpPr>
          <a:xfrm>
            <a:off x="6256600" y="1784638"/>
            <a:ext cx="877580" cy="877580"/>
            <a:chOff x="0" y="0"/>
            <a:chExt cx="812800" cy="812800"/>
          </a:xfrm>
        </p:grpSpPr>
        <p:sp>
          <p:nvSpPr>
            <p:cNvPr id="239" name="Google Shape;23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7F6"/>
            </a:solidFill>
            <a:ln cap="sq" cmpd="sng" w="47625">
              <a:solidFill>
                <a:srgbClr val="3C3C50"/>
              </a:solidFill>
              <a:prstDash val="solid"/>
              <a:miter lim="8000"/>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40" name="Google Shape;240;p2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41" name="Google Shape;241;p23"/>
          <p:cNvGrpSpPr/>
          <p:nvPr/>
        </p:nvGrpSpPr>
        <p:grpSpPr>
          <a:xfrm>
            <a:off x="6364351" y="1891369"/>
            <a:ext cx="664139" cy="664139"/>
            <a:chOff x="0" y="0"/>
            <a:chExt cx="812800" cy="812800"/>
          </a:xfrm>
        </p:grpSpPr>
        <p:sp>
          <p:nvSpPr>
            <p:cNvPr id="242" name="Google Shape;24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43" name="Google Shape;243;p2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grpSp>
        <p:nvGrpSpPr>
          <p:cNvPr id="244" name="Google Shape;244;p23"/>
          <p:cNvGrpSpPr/>
          <p:nvPr/>
        </p:nvGrpSpPr>
        <p:grpSpPr>
          <a:xfrm>
            <a:off x="6193020" y="4221483"/>
            <a:ext cx="994296" cy="295954"/>
            <a:chOff x="22264" y="0"/>
            <a:chExt cx="2800833" cy="833673"/>
          </a:xfrm>
        </p:grpSpPr>
        <p:sp>
          <p:nvSpPr>
            <p:cNvPr id="245" name="Google Shape;245;p23"/>
            <p:cNvSpPr/>
            <p:nvPr/>
          </p:nvSpPr>
          <p:spPr>
            <a:xfrm>
              <a:off x="22264" y="0"/>
              <a:ext cx="2800833" cy="833673"/>
            </a:xfrm>
            <a:custGeom>
              <a:rect b="b" l="l" r="r" t="t"/>
              <a:pathLst>
                <a:path extrusionOk="0" h="833673" w="2800833">
                  <a:moveTo>
                    <a:pt x="1426799" y="826450"/>
                  </a:moveTo>
                  <a:lnTo>
                    <a:pt x="2796715" y="15616"/>
                  </a:lnTo>
                  <a:cubicBezTo>
                    <a:pt x="2799969" y="13689"/>
                    <a:pt x="2801533" y="9824"/>
                    <a:pt x="2800535" y="6177"/>
                  </a:cubicBezTo>
                  <a:cubicBezTo>
                    <a:pt x="2799536" y="2529"/>
                    <a:pt x="2796221" y="0"/>
                    <a:pt x="2792440" y="0"/>
                  </a:cubicBezTo>
                  <a:lnTo>
                    <a:pt x="8394" y="0"/>
                  </a:lnTo>
                  <a:cubicBezTo>
                    <a:pt x="4612" y="0"/>
                    <a:pt x="1297" y="2529"/>
                    <a:pt x="299" y="6177"/>
                  </a:cubicBezTo>
                  <a:cubicBezTo>
                    <a:pt x="-700" y="9824"/>
                    <a:pt x="864" y="13689"/>
                    <a:pt x="4119" y="15616"/>
                  </a:cubicBezTo>
                  <a:lnTo>
                    <a:pt x="1374034" y="826450"/>
                  </a:lnTo>
                  <a:cubicBezTo>
                    <a:pt x="1390304" y="836080"/>
                    <a:pt x="1410529" y="836080"/>
                    <a:pt x="1426799" y="826450"/>
                  </a:cubicBezTo>
                  <a:close/>
                </a:path>
              </a:pathLst>
            </a:custGeom>
            <a:solidFill>
              <a:srgbClr val="E8664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46" name="Google Shape;246;p23"/>
            <p:cNvSpPr txBox="1"/>
            <p:nvPr/>
          </p:nvSpPr>
          <p:spPr>
            <a:xfrm>
              <a:off x="444588" y="2998"/>
              <a:ext cx="19563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247" name="Google Shape;247;p23"/>
          <p:cNvSpPr/>
          <p:nvPr/>
        </p:nvSpPr>
        <p:spPr>
          <a:xfrm>
            <a:off x="6526426" y="2011619"/>
            <a:ext cx="347464" cy="457190"/>
          </a:xfrm>
          <a:custGeom>
            <a:rect b="b" l="l" r="r" t="t"/>
            <a:pathLst>
              <a:path extrusionOk="0" h="914381" w="694929">
                <a:moveTo>
                  <a:pt x="0" y="0"/>
                </a:moveTo>
                <a:lnTo>
                  <a:pt x="694929" y="0"/>
                </a:lnTo>
                <a:lnTo>
                  <a:pt x="694929" y="914380"/>
                </a:lnTo>
                <a:lnTo>
                  <a:pt x="0" y="914380"/>
                </a:lnTo>
                <a:lnTo>
                  <a:pt x="0" y="0"/>
                </a:lnTo>
                <a:close/>
              </a:path>
            </a:pathLst>
          </a:custGeom>
          <a:blipFill rotWithShape="1">
            <a:blip r:embed="rId8">
              <a:alphaModFix/>
            </a:blip>
            <a:stretch>
              <a:fillRect b="0" l="0" r="0" t="0"/>
            </a:stretch>
          </a:blipFill>
          <a:ln>
            <a:noFill/>
          </a:ln>
        </p:spPr>
      </p:sp>
      <p:sp>
        <p:nvSpPr>
          <p:cNvPr id="248" name="Google Shape;248;p23"/>
          <p:cNvSpPr txBox="1"/>
          <p:nvPr/>
        </p:nvSpPr>
        <p:spPr>
          <a:xfrm>
            <a:off x="6075369" y="2720109"/>
            <a:ext cx="1226400" cy="16920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Clr>
                <a:srgbClr val="000000"/>
              </a:buClr>
              <a:buSzPts val="1100"/>
              <a:buFont typeface="Arial"/>
              <a:buNone/>
            </a:pPr>
            <a:r>
              <a:rPr b="1" i="0" lang="en" sz="1100" u="none" cap="none" strike="noStrike">
                <a:solidFill>
                  <a:srgbClr val="060F05"/>
                </a:solidFill>
                <a:latin typeface="Lato"/>
                <a:ea typeface="Lato"/>
                <a:cs typeface="Lato"/>
                <a:sym typeface="Lato"/>
              </a:rPr>
              <a:t>Locatie</a:t>
            </a:r>
            <a:endParaRPr b="0" i="0" sz="700" u="none" cap="none" strike="noStrike">
              <a:solidFill>
                <a:srgbClr val="000000"/>
              </a:solidFill>
              <a:latin typeface="Arial"/>
              <a:ea typeface="Arial"/>
              <a:cs typeface="Arial"/>
              <a:sym typeface="Arial"/>
            </a:endParaRPr>
          </a:p>
        </p:txBody>
      </p:sp>
      <p:sp>
        <p:nvSpPr>
          <p:cNvPr id="249" name="Google Shape;249;p23"/>
          <p:cNvSpPr txBox="1"/>
          <p:nvPr/>
        </p:nvSpPr>
        <p:spPr>
          <a:xfrm>
            <a:off x="6178437" y="2810279"/>
            <a:ext cx="1123500" cy="1314600"/>
          </a:xfrm>
          <a:prstGeom prst="rect">
            <a:avLst/>
          </a:prstGeom>
          <a:noFill/>
          <a:ln>
            <a:noFill/>
          </a:ln>
        </p:spPr>
        <p:txBody>
          <a:bodyPr anchorCtr="0" anchor="t" bIns="0" lIns="0" spcFirstLastPara="1" rIns="0" wrap="square" tIns="0">
            <a:spAutoFit/>
          </a:bodyPr>
          <a:lstStyle/>
          <a:p>
            <a:pPr indent="0" lvl="0" marL="0" marR="0" rtl="0" algn="l">
              <a:lnSpc>
                <a:spcPct val="108888"/>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a:p>
            <a:pPr indent="0" lvl="0" marL="0" marR="0" rtl="0" algn="l">
              <a:lnSpc>
                <a:spcPct val="108888"/>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Locaties verkennen en toetsen</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Afstemming woningbouwcorporatie of bouwpartij</a:t>
            </a:r>
            <a:endParaRPr b="0" i="0" sz="700" u="none" cap="none" strike="noStrike">
              <a:solidFill>
                <a:srgbClr val="000000"/>
              </a:solidFill>
              <a:latin typeface="Arial"/>
              <a:ea typeface="Arial"/>
              <a:cs typeface="Arial"/>
              <a:sym typeface="Arial"/>
            </a:endParaRPr>
          </a:p>
          <a:p>
            <a:pPr indent="-82550" lvl="1" marL="152400" marR="0" rtl="0" algn="l">
              <a:lnSpc>
                <a:spcPct val="140000"/>
              </a:lnSpc>
              <a:spcBef>
                <a:spcPts val="0"/>
              </a:spcBef>
              <a:spcAft>
                <a:spcPts val="0"/>
              </a:spcAft>
              <a:buClr>
                <a:srgbClr val="060F05"/>
              </a:buClr>
              <a:buSzPts val="700"/>
              <a:buFont typeface="Arial"/>
              <a:buChar char="•"/>
            </a:pPr>
            <a:r>
              <a:rPr b="0" i="0" lang="en" sz="700" u="none" cap="none" strike="noStrike">
                <a:solidFill>
                  <a:srgbClr val="060F05"/>
                </a:solidFill>
                <a:latin typeface="Lato"/>
                <a:ea typeface="Lato"/>
                <a:cs typeface="Lato"/>
                <a:sym typeface="Lato"/>
              </a:rPr>
              <a:t>Advies en besluitvorming locatie</a:t>
            </a:r>
            <a:endParaRPr b="0" i="0" sz="700" u="none" cap="none" strike="noStrike">
              <a:solidFill>
                <a:srgbClr val="000000"/>
              </a:solidFill>
              <a:latin typeface="Arial"/>
              <a:ea typeface="Arial"/>
              <a:cs typeface="Arial"/>
              <a:sym typeface="Arial"/>
            </a:endParaRPr>
          </a:p>
        </p:txBody>
      </p:sp>
      <p:sp>
        <p:nvSpPr>
          <p:cNvPr id="250" name="Google Shape;250;p23"/>
          <p:cNvSpPr txBox="1"/>
          <p:nvPr/>
        </p:nvSpPr>
        <p:spPr>
          <a:xfrm>
            <a:off x="3244563" y="4914426"/>
            <a:ext cx="6551400" cy="4062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1000"/>
              <a:buFont typeface="Arial"/>
              <a:buNone/>
            </a:pPr>
            <a:r>
              <a:rPr b="0" i="1" lang="en" sz="1000" u="none" cap="none" strike="noStrike">
                <a:solidFill>
                  <a:schemeClr val="dk1"/>
                </a:solidFill>
                <a:latin typeface="Roboto Serif"/>
                <a:ea typeface="Roboto Serif"/>
                <a:cs typeface="Roboto Serif"/>
                <a:sym typeface="Roboto Serif"/>
              </a:rPr>
              <a:t>*Locatie en omgeving zijn geel gearceerd omdat deze terugkomen in alle fases</a:t>
            </a:r>
            <a:endParaRPr b="0" i="1" sz="1000" u="none" cap="none" strike="noStrike">
              <a:solidFill>
                <a:schemeClr val="dk1"/>
              </a:solidFill>
              <a:latin typeface="Roboto Serif"/>
              <a:ea typeface="Roboto Serif"/>
              <a:cs typeface="Roboto Serif"/>
              <a:sym typeface="Roboto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6648"/>
        </a:solidFill>
      </p:bgPr>
    </p:bg>
    <p:spTree>
      <p:nvGrpSpPr>
        <p:cNvPr id="258" name="Shape 258"/>
        <p:cNvGrpSpPr/>
        <p:nvPr/>
      </p:nvGrpSpPr>
      <p:grpSpPr>
        <a:xfrm>
          <a:off x="0" y="0"/>
          <a:ext cx="0" cy="0"/>
          <a:chOff x="0" y="0"/>
          <a:chExt cx="0" cy="0"/>
        </a:xfrm>
      </p:grpSpPr>
      <p:sp>
        <p:nvSpPr>
          <p:cNvPr id="259" name="Google Shape;259;p24"/>
          <p:cNvSpPr/>
          <p:nvPr/>
        </p:nvSpPr>
        <p:spPr>
          <a:xfrm>
            <a:off x="0" y="1045845"/>
            <a:ext cx="9144000" cy="3051810"/>
          </a:xfrm>
          <a:custGeom>
            <a:rect b="b" l="l" r="r" t="t"/>
            <a:pathLst>
              <a:path extrusionOk="0" h="6103620" w="18288000">
                <a:moveTo>
                  <a:pt x="0" y="0"/>
                </a:moveTo>
                <a:lnTo>
                  <a:pt x="18288000" y="0"/>
                </a:lnTo>
                <a:lnTo>
                  <a:pt x="18288000" y="6103620"/>
                </a:lnTo>
                <a:lnTo>
                  <a:pt x="0" y="6103620"/>
                </a:lnTo>
                <a:lnTo>
                  <a:pt x="0" y="0"/>
                </a:lnTo>
                <a:close/>
              </a:path>
            </a:pathLst>
          </a:custGeom>
          <a:blipFill rotWithShape="1">
            <a:blip r:embed="rId3">
              <a:alphaModFix/>
            </a:blip>
            <a:stretch>
              <a:fillRect b="0" l="0" r="0" t="0"/>
            </a:stretch>
          </a:blipFill>
          <a:ln>
            <a:noFill/>
          </a:ln>
        </p:spPr>
      </p:sp>
      <p:sp>
        <p:nvSpPr>
          <p:cNvPr id="260" name="Google Shape;260;p24"/>
          <p:cNvSpPr txBox="1"/>
          <p:nvPr/>
        </p:nvSpPr>
        <p:spPr>
          <a:xfrm>
            <a:off x="494557" y="1107251"/>
            <a:ext cx="1315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2000"/>
              <a:buFont typeface="Arial"/>
              <a:buNone/>
            </a:pPr>
            <a:r>
              <a:rPr b="0" i="0" lang="en" sz="2000" u="none" cap="none" strike="noStrike">
                <a:solidFill>
                  <a:srgbClr val="000000"/>
                </a:solidFill>
                <a:latin typeface="Bebas Neue"/>
                <a:ea typeface="Bebas Neue"/>
                <a:cs typeface="Bebas Neue"/>
                <a:sym typeface="Bebas Neue"/>
              </a:rPr>
              <a:t>FASE 0 </a:t>
            </a:r>
            <a:endParaRPr b="0" i="0" sz="700" u="none" cap="none" strike="noStrike">
              <a:solidFill>
                <a:srgbClr val="000000"/>
              </a:solidFill>
              <a:latin typeface="Arial"/>
              <a:ea typeface="Arial"/>
              <a:cs typeface="Arial"/>
              <a:sym typeface="Arial"/>
            </a:endParaRPr>
          </a:p>
        </p:txBody>
      </p:sp>
      <p:sp>
        <p:nvSpPr>
          <p:cNvPr id="261" name="Google Shape;261;p24"/>
          <p:cNvSpPr txBox="1"/>
          <p:nvPr/>
        </p:nvSpPr>
        <p:spPr>
          <a:xfrm>
            <a:off x="2731371" y="3074362"/>
            <a:ext cx="1315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2000"/>
              <a:buFont typeface="Arial"/>
              <a:buNone/>
            </a:pPr>
            <a:r>
              <a:rPr b="0" i="0" lang="en" sz="2000" u="none" cap="none" strike="noStrike">
                <a:solidFill>
                  <a:srgbClr val="000000"/>
                </a:solidFill>
                <a:latin typeface="Bebas Neue"/>
                <a:ea typeface="Bebas Neue"/>
                <a:cs typeface="Bebas Neue"/>
                <a:sym typeface="Bebas Neue"/>
              </a:rPr>
              <a:t>Fase 1</a:t>
            </a:r>
            <a:endParaRPr b="0" i="0" sz="700" u="none" cap="none" strike="noStrike">
              <a:solidFill>
                <a:srgbClr val="000000"/>
              </a:solidFill>
              <a:latin typeface="Arial"/>
              <a:ea typeface="Arial"/>
              <a:cs typeface="Arial"/>
              <a:sym typeface="Arial"/>
            </a:endParaRPr>
          </a:p>
        </p:txBody>
      </p:sp>
      <p:sp>
        <p:nvSpPr>
          <p:cNvPr id="262" name="Google Shape;262;p24"/>
          <p:cNvSpPr txBox="1"/>
          <p:nvPr/>
        </p:nvSpPr>
        <p:spPr>
          <a:xfrm>
            <a:off x="385430" y="1408875"/>
            <a:ext cx="1424400" cy="5850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chemeClr val="dk1"/>
              </a:buClr>
              <a:buSzPts val="1000"/>
              <a:buFont typeface="Arial"/>
              <a:buNone/>
            </a:pPr>
            <a:r>
              <a:rPr b="0" i="0" lang="en" sz="1000" u="none" cap="none" strike="noStrike">
                <a:solidFill>
                  <a:schemeClr val="dk1"/>
                </a:solidFill>
                <a:latin typeface="Roboto Serif"/>
                <a:ea typeface="Roboto Serif"/>
                <a:cs typeface="Roboto Serif"/>
                <a:sym typeface="Roboto Serif"/>
              </a:rPr>
              <a:t>Startnota, contractering &amp; businesscase</a:t>
            </a:r>
            <a:endParaRPr b="0" i="0" sz="700" u="none" cap="none" strike="noStrike">
              <a:solidFill>
                <a:srgbClr val="000000"/>
              </a:solidFill>
              <a:latin typeface="Roboto Serif"/>
              <a:ea typeface="Roboto Serif"/>
              <a:cs typeface="Roboto Serif"/>
              <a:sym typeface="Roboto Serif"/>
            </a:endParaRPr>
          </a:p>
        </p:txBody>
      </p:sp>
      <p:sp>
        <p:nvSpPr>
          <p:cNvPr id="263" name="Google Shape;263;p24"/>
          <p:cNvSpPr txBox="1"/>
          <p:nvPr/>
        </p:nvSpPr>
        <p:spPr>
          <a:xfrm>
            <a:off x="2767276" y="3398295"/>
            <a:ext cx="1279500" cy="5850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rgbClr val="000000"/>
              </a:buClr>
              <a:buSzPts val="1000"/>
              <a:buFont typeface="Arial"/>
              <a:buNone/>
            </a:pPr>
            <a:r>
              <a:rPr b="0" i="0" lang="en" sz="1000" u="none" cap="none" strike="noStrike">
                <a:solidFill>
                  <a:srgbClr val="000000"/>
                </a:solidFill>
                <a:latin typeface="Roboto Serif"/>
                <a:ea typeface="Roboto Serif"/>
                <a:cs typeface="Roboto Serif"/>
                <a:sym typeface="Roboto Serif"/>
              </a:rPr>
              <a:t>Opstarten: personeel, locatie &amp; partners</a:t>
            </a:r>
            <a:endParaRPr b="0" i="0" sz="700" u="none" cap="none" strike="noStrike">
              <a:solidFill>
                <a:srgbClr val="000000"/>
              </a:solidFill>
              <a:latin typeface="Roboto Serif"/>
              <a:ea typeface="Roboto Serif"/>
              <a:cs typeface="Roboto Serif"/>
              <a:sym typeface="Roboto Serif"/>
            </a:endParaRPr>
          </a:p>
        </p:txBody>
      </p:sp>
      <p:sp>
        <p:nvSpPr>
          <p:cNvPr id="264" name="Google Shape;264;p24"/>
          <p:cNvSpPr txBox="1"/>
          <p:nvPr/>
        </p:nvSpPr>
        <p:spPr>
          <a:xfrm>
            <a:off x="5070560" y="1168681"/>
            <a:ext cx="13152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2000"/>
              <a:buFont typeface="Arial"/>
              <a:buNone/>
            </a:pPr>
            <a:r>
              <a:rPr b="0" i="0" lang="en" sz="2000" u="none" cap="none" strike="noStrike">
                <a:solidFill>
                  <a:srgbClr val="000000"/>
                </a:solidFill>
                <a:latin typeface="Bebas Neue"/>
                <a:ea typeface="Bebas Neue"/>
                <a:cs typeface="Bebas Neue"/>
                <a:sym typeface="Bebas Neue"/>
              </a:rPr>
              <a:t>Fase 2</a:t>
            </a:r>
            <a:endParaRPr b="0" i="0" sz="700" u="none" cap="none" strike="noStrike">
              <a:solidFill>
                <a:srgbClr val="000000"/>
              </a:solidFill>
              <a:latin typeface="Arial"/>
              <a:ea typeface="Arial"/>
              <a:cs typeface="Arial"/>
              <a:sym typeface="Arial"/>
            </a:endParaRPr>
          </a:p>
        </p:txBody>
      </p:sp>
      <p:sp>
        <p:nvSpPr>
          <p:cNvPr id="265" name="Google Shape;265;p24"/>
          <p:cNvSpPr txBox="1"/>
          <p:nvPr/>
        </p:nvSpPr>
        <p:spPr>
          <a:xfrm>
            <a:off x="5175149" y="1496982"/>
            <a:ext cx="1115400" cy="5850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chemeClr val="dk1"/>
              </a:buClr>
              <a:buSzPts val="1000"/>
              <a:buFont typeface="Arial"/>
              <a:buNone/>
            </a:pPr>
            <a:r>
              <a:rPr b="0" i="0" lang="en" sz="1000" u="none" cap="none" strike="noStrike">
                <a:solidFill>
                  <a:schemeClr val="dk1"/>
                </a:solidFill>
                <a:latin typeface="Roboto Serif"/>
                <a:ea typeface="Roboto Serif"/>
                <a:cs typeface="Roboto Serif"/>
                <a:sym typeface="Roboto Serif"/>
              </a:rPr>
              <a:t>Uitvoering: van instroom tot uitstroom</a:t>
            </a:r>
            <a:endParaRPr b="0" i="0" sz="700" u="none" cap="none" strike="noStrike">
              <a:solidFill>
                <a:srgbClr val="000000"/>
              </a:solidFill>
              <a:latin typeface="Roboto Serif"/>
              <a:ea typeface="Roboto Serif"/>
              <a:cs typeface="Roboto Serif"/>
              <a:sym typeface="Roboto Serif"/>
            </a:endParaRPr>
          </a:p>
        </p:txBody>
      </p:sp>
      <p:sp>
        <p:nvSpPr>
          <p:cNvPr id="266" name="Google Shape;266;p24"/>
          <p:cNvSpPr txBox="1"/>
          <p:nvPr/>
        </p:nvSpPr>
        <p:spPr>
          <a:xfrm>
            <a:off x="7381429" y="3090872"/>
            <a:ext cx="1315200" cy="292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900"/>
              <a:buFont typeface="Arial"/>
              <a:buNone/>
            </a:pPr>
            <a:r>
              <a:rPr b="0" i="0" lang="en" sz="1900" u="none" cap="none" strike="noStrike">
                <a:solidFill>
                  <a:srgbClr val="000000"/>
                </a:solidFill>
                <a:latin typeface="Bebas Neue"/>
                <a:ea typeface="Bebas Neue"/>
                <a:cs typeface="Bebas Neue"/>
                <a:sym typeface="Bebas Neue"/>
              </a:rPr>
              <a:t>Fase 3</a:t>
            </a:r>
            <a:endParaRPr b="0" i="0" sz="700" u="none" cap="none" strike="noStrike">
              <a:solidFill>
                <a:srgbClr val="000000"/>
              </a:solidFill>
              <a:latin typeface="Arial"/>
              <a:ea typeface="Arial"/>
              <a:cs typeface="Arial"/>
              <a:sym typeface="Arial"/>
            </a:endParaRPr>
          </a:p>
        </p:txBody>
      </p:sp>
      <p:sp>
        <p:nvSpPr>
          <p:cNvPr id="267" name="Google Shape;267;p24"/>
          <p:cNvSpPr txBox="1"/>
          <p:nvPr/>
        </p:nvSpPr>
        <p:spPr>
          <a:xfrm>
            <a:off x="7620670" y="3506070"/>
            <a:ext cx="836700" cy="3693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Clr>
                <a:schemeClr val="dk1"/>
              </a:buClr>
              <a:buSzPts val="1000"/>
              <a:buFont typeface="Arial"/>
              <a:buNone/>
            </a:pPr>
            <a:r>
              <a:rPr b="0" i="0" lang="en" sz="1000" u="none" cap="none" strike="noStrike">
                <a:solidFill>
                  <a:schemeClr val="dk1"/>
                </a:solidFill>
                <a:latin typeface="Roboto Serif"/>
                <a:ea typeface="Roboto Serif"/>
                <a:cs typeface="Roboto Serif"/>
                <a:sym typeface="Roboto Serif"/>
              </a:rPr>
              <a:t>Monitoring &amp; bijsturing</a:t>
            </a:r>
            <a:endParaRPr b="0" i="0" sz="700" u="none" cap="none" strike="noStrike">
              <a:solidFill>
                <a:srgbClr val="000000"/>
              </a:solidFill>
              <a:latin typeface="Roboto Serif"/>
              <a:ea typeface="Roboto Serif"/>
              <a:cs typeface="Roboto Serif"/>
              <a:sym typeface="Roboto Serif"/>
            </a:endParaRPr>
          </a:p>
        </p:txBody>
      </p:sp>
    </p:spTree>
  </p:cSld>
  <p:clrMapOvr>
    <a:masterClrMapping/>
  </p:clrMapOvr>
</p:sld>
</file>

<file path=ppt/theme/theme1.xml><?xml version="1.0" encoding="utf-8"?>
<a:theme xmlns:a="http://schemas.openxmlformats.org/drawingml/2006/main" xmlns:r="http://schemas.openxmlformats.org/officeDocument/2006/relationships" name="Wiltgroei">
  <a:themeElements>
    <a:clrScheme name="Simple Light">
      <a:dk1>
        <a:srgbClr val="282828"/>
      </a:dk1>
      <a:lt1>
        <a:srgbClr val="F6F6FB"/>
      </a:lt1>
      <a:dk2>
        <a:srgbClr val="FEF5C5"/>
      </a:dk2>
      <a:lt2>
        <a:srgbClr val="FFDE72"/>
      </a:lt2>
      <a:accent1>
        <a:srgbClr val="DD9DD5"/>
      </a:accent1>
      <a:accent2>
        <a:srgbClr val="9CAAD6"/>
      </a:accent2>
      <a:accent3>
        <a:srgbClr val="FFFFFF"/>
      </a:accent3>
      <a:accent4>
        <a:srgbClr val="FFFFFF"/>
      </a:accent4>
      <a:accent5>
        <a:srgbClr val="FFFFFF"/>
      </a:accent5>
      <a:accent6>
        <a:srgbClr val="FFFFFF"/>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